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64" r:id="rId4"/>
    <p:sldId id="266" r:id="rId5"/>
    <p:sldId id="271" r:id="rId6"/>
    <p:sldId id="268" r:id="rId7"/>
    <p:sldId id="272" r:id="rId8"/>
    <p:sldId id="280" r:id="rId9"/>
    <p:sldId id="273" r:id="rId10"/>
    <p:sldId id="287" r:id="rId11"/>
    <p:sldId id="286" r:id="rId12"/>
    <p:sldId id="284" r:id="rId13"/>
    <p:sldId id="274" r:id="rId14"/>
    <p:sldId id="270" r:id="rId15"/>
    <p:sldId id="262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167" autoAdjust="0"/>
  </p:normalViewPr>
  <p:slideViewPr>
    <p:cSldViewPr snapToObjects="1">
      <p:cViewPr varScale="1">
        <p:scale>
          <a:sx n="102" d="100"/>
          <a:sy n="102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53D02C-18AA-B644-8765-C1D0162B31DB}" type="doc">
      <dgm:prSet loTypeId="urn:microsoft.com/office/officeart/2005/8/layout/funne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C01469-964D-9042-8844-692727BD01F5}">
      <dgm:prSet phldrT="[Text]"/>
      <dgm:spPr/>
      <dgm:t>
        <a:bodyPr/>
        <a:lstStyle/>
        <a:p>
          <a:r>
            <a:rPr lang="el-GR" dirty="0" smtClean="0">
              <a:ln w="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a:rPr>
            <a:t>ΑΠΟΦΟΙΤΟΙ – Δήλωση προτίμησης για θέσεις μαθητείας</a:t>
          </a:r>
          <a:endParaRPr lang="en-US" dirty="0">
            <a:ln w="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endParaRPr>
        </a:p>
      </dgm:t>
    </dgm:pt>
    <dgm:pt modelId="{C1F04341-04BA-AC4E-9E14-51FAB52FA618}" type="parTrans" cxnId="{DB0FF33A-3F84-EE4A-AAEB-0318A849BD12}">
      <dgm:prSet/>
      <dgm:spPr/>
      <dgm:t>
        <a:bodyPr/>
        <a:lstStyle/>
        <a:p>
          <a:endParaRPr lang="en-US"/>
        </a:p>
      </dgm:t>
    </dgm:pt>
    <dgm:pt modelId="{62129A7F-43DF-4443-B662-C81E37C6FA02}" type="sibTrans" cxnId="{DB0FF33A-3F84-EE4A-AAEB-0318A849BD12}">
      <dgm:prSet/>
      <dgm:spPr/>
      <dgm:t>
        <a:bodyPr/>
        <a:lstStyle/>
        <a:p>
          <a:endParaRPr lang="en-US"/>
        </a:p>
      </dgm:t>
    </dgm:pt>
    <dgm:pt modelId="{617A301B-95A0-CB4C-962E-90D0AAEA169B}">
      <dgm:prSet phldrT="[Text]" custT="1"/>
      <dgm:spPr/>
      <dgm:t>
        <a:bodyPr/>
        <a:lstStyle/>
        <a:p>
          <a:r>
            <a:rPr lang="el-GR" sz="1600" b="0" dirty="0" smtClean="0">
              <a:ln w="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a:rPr>
            <a:t>ΕΠΙΧΕΙΡΗΣΕΙΣ– Καταγραφή θέσεων μαθητείας</a:t>
          </a:r>
          <a:endParaRPr lang="en-US" sz="1300" b="0" dirty="0">
            <a:ln w="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endParaRPr>
        </a:p>
      </dgm:t>
    </dgm:pt>
    <dgm:pt modelId="{F889A709-152E-FD41-AFE5-C562B7B50BA2}" type="parTrans" cxnId="{13E5F205-BD3E-3045-9922-B4A93A8743CF}">
      <dgm:prSet/>
      <dgm:spPr/>
      <dgm:t>
        <a:bodyPr/>
        <a:lstStyle/>
        <a:p>
          <a:endParaRPr lang="en-US"/>
        </a:p>
      </dgm:t>
    </dgm:pt>
    <dgm:pt modelId="{96E8BA18-1EA6-B64B-8E1B-5DE985306C42}" type="sibTrans" cxnId="{13E5F205-BD3E-3045-9922-B4A93A8743CF}">
      <dgm:prSet/>
      <dgm:spPr/>
      <dgm:t>
        <a:bodyPr/>
        <a:lstStyle/>
        <a:p>
          <a:endParaRPr lang="en-US"/>
        </a:p>
      </dgm:t>
    </dgm:pt>
    <dgm:pt modelId="{60D1A2EA-D90B-CB4E-84A5-F971319C0F2F}">
      <dgm:prSet phldrT="[Text]" custT="1"/>
      <dgm:spPr/>
      <dgm:t>
        <a:bodyPr/>
        <a:lstStyle/>
        <a:p>
          <a:r>
            <a:rPr lang="el-GR" sz="1300" dirty="0" smtClean="0">
              <a:ln>
                <a:solidFill>
                  <a:srgbClr val="000000"/>
                </a:solidFill>
              </a:ln>
            </a:rPr>
            <a:t>ΚΕΝΤΡΙΚΗ  Ηλεκτρονική ΠΛΑΤΟΦΡΜΑ</a:t>
          </a:r>
        </a:p>
        <a:p>
          <a:r>
            <a:rPr lang="el-GR" sz="1100" dirty="0" smtClean="0">
              <a:ln>
                <a:solidFill>
                  <a:srgbClr val="000000"/>
                </a:solidFill>
              </a:ln>
              <a:solidFill>
                <a:srgbClr val="FF0000"/>
              </a:solidFill>
            </a:rPr>
            <a:t>(*ΙΤΥΕ Διόφαντος)</a:t>
          </a:r>
          <a:endParaRPr lang="en-US" sz="1100" dirty="0">
            <a:ln>
              <a:solidFill>
                <a:srgbClr val="000000"/>
              </a:solidFill>
            </a:ln>
            <a:solidFill>
              <a:srgbClr val="FF0000"/>
            </a:solidFill>
          </a:endParaRPr>
        </a:p>
      </dgm:t>
    </dgm:pt>
    <dgm:pt modelId="{C0EBE213-1914-B840-BFA0-FE13F8AB7A95}" type="parTrans" cxnId="{931E192B-CF90-EC4A-B492-26EC94E98318}">
      <dgm:prSet/>
      <dgm:spPr/>
      <dgm:t>
        <a:bodyPr/>
        <a:lstStyle/>
        <a:p>
          <a:endParaRPr lang="en-US"/>
        </a:p>
      </dgm:t>
    </dgm:pt>
    <dgm:pt modelId="{B40B3EC3-5BBE-7A47-AD2A-6FDF6A137383}" type="sibTrans" cxnId="{931E192B-CF90-EC4A-B492-26EC94E98318}">
      <dgm:prSet/>
      <dgm:spPr/>
      <dgm:t>
        <a:bodyPr/>
        <a:lstStyle/>
        <a:p>
          <a:endParaRPr lang="en-US"/>
        </a:p>
      </dgm:t>
    </dgm:pt>
    <dgm:pt modelId="{D596863C-F05A-E948-82BC-DB6BF4F1D17D}">
      <dgm:prSet phldrT="[Text]" custT="1"/>
      <dgm:spPr/>
      <dgm:t>
        <a:bodyPr/>
        <a:lstStyle/>
        <a:p>
          <a:r>
            <a:rPr lang="el-GR" sz="2000" dirty="0" smtClean="0">
              <a:ln w="0" cap="flat" cmpd="sng" algn="ctr">
                <a:solidFill>
                  <a:schemeClr val="accent3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D9253E"/>
              </a:solidFill>
            </a:rPr>
            <a:t>Ηλεκτρονική Αντιστοίχιση </a:t>
          </a:r>
        </a:p>
        <a:p>
          <a:r>
            <a:rPr lang="el-GR" sz="1800" i="1" dirty="0" smtClean="0">
              <a:ln w="0" cap="flat" cmpd="sng" algn="ctr">
                <a:solidFill>
                  <a:schemeClr val="accent3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D9253E"/>
              </a:solidFill>
            </a:rPr>
            <a:t>(4 υποψήφιοι ανά θέση μαθητείας)</a:t>
          </a:r>
          <a:endParaRPr lang="en-US" sz="1800" i="1" dirty="0">
            <a:ln w="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solidFill>
              <a:srgbClr val="D9253E"/>
            </a:solidFill>
          </a:endParaRPr>
        </a:p>
      </dgm:t>
    </dgm:pt>
    <dgm:pt modelId="{6831A853-7D77-0E42-8400-FF56FDDE7319}" type="parTrans" cxnId="{30751988-D313-4E42-8E46-3C9DA3BCDDB8}">
      <dgm:prSet/>
      <dgm:spPr/>
      <dgm:t>
        <a:bodyPr/>
        <a:lstStyle/>
        <a:p>
          <a:endParaRPr lang="en-US"/>
        </a:p>
      </dgm:t>
    </dgm:pt>
    <dgm:pt modelId="{95CB4698-5847-8A4D-AF5D-3934CC185A1F}" type="sibTrans" cxnId="{30751988-D313-4E42-8E46-3C9DA3BCDDB8}">
      <dgm:prSet/>
      <dgm:spPr/>
      <dgm:t>
        <a:bodyPr/>
        <a:lstStyle/>
        <a:p>
          <a:endParaRPr lang="en-US"/>
        </a:p>
      </dgm:t>
    </dgm:pt>
    <dgm:pt modelId="{627E03B3-48F4-C944-8B1D-FA76893A9E7F}" type="pres">
      <dgm:prSet presAssocID="{3453D02C-18AA-B644-8765-C1D0162B31DB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289C97E-E512-1C4D-96EC-AE0C3DC53F5C}" type="pres">
      <dgm:prSet presAssocID="{3453D02C-18AA-B644-8765-C1D0162B31DB}" presName="ellipse" presStyleLbl="trBgShp" presStyleIdx="0" presStyleCnt="1" custLinFactNeighborX="-4463" custLinFactNeighborY="26546"/>
      <dgm:spPr/>
    </dgm:pt>
    <dgm:pt modelId="{1E5EBC57-AAE5-8D49-90D5-53827594E62C}" type="pres">
      <dgm:prSet presAssocID="{3453D02C-18AA-B644-8765-C1D0162B31DB}" presName="arrow1" presStyleLbl="fgShp" presStyleIdx="0" presStyleCnt="1" custScaleY="78179" custLinFactY="-100000" custLinFactNeighborX="-800" custLinFactNeighborY="-124598"/>
      <dgm:spPr/>
      <dgm:t>
        <a:bodyPr/>
        <a:lstStyle/>
        <a:p>
          <a:endParaRPr lang="en-US"/>
        </a:p>
      </dgm:t>
    </dgm:pt>
    <dgm:pt modelId="{5ADDA59B-40D2-3849-90A7-9AFC98AC9652}" type="pres">
      <dgm:prSet presAssocID="{3453D02C-18AA-B644-8765-C1D0162B31DB}" presName="rectangle" presStyleLbl="revTx" presStyleIdx="0" presStyleCnt="1" custScaleX="103994" custScaleY="94493" custLinFactY="-350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4DA88-0EA3-4948-B5C4-D7A4DED2A1FA}" type="pres">
      <dgm:prSet presAssocID="{617A301B-95A0-CB4C-962E-90D0AAEA169B}" presName="item1" presStyleLbl="node1" presStyleIdx="0" presStyleCnt="3" custScaleX="117135" custScaleY="148382" custLinFactNeighborX="-10889" custLinFactNeighborY="-85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557AE-CDD0-ED48-AE20-22824A6CC99B}" type="pres">
      <dgm:prSet presAssocID="{60D1A2EA-D90B-CB4E-84A5-F971319C0F2F}" presName="item2" presStyleLbl="node1" presStyleIdx="1" presStyleCnt="3" custScaleX="176398" custScaleY="107174" custLinFactX="-75871" custLinFactNeighborX="-100000" custLinFactNeighborY="-425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71E79-7FC6-8D45-A05D-4DC3709AE3B2}" type="pres">
      <dgm:prSet presAssocID="{D596863C-F05A-E948-82BC-DB6BF4F1D17D}" presName="item3" presStyleLbl="node1" presStyleIdx="2" presStyleCnt="3" custScaleX="154913" custLinFactX="89640" custLinFactNeighborX="100000" custLinFactNeighborY="-3161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584F6B4-6D43-AE48-8779-A01425EAEC4C}" type="pres">
      <dgm:prSet presAssocID="{3453D02C-18AA-B644-8765-C1D0162B31DB}" presName="funnel" presStyleLbl="trAlignAcc1" presStyleIdx="0" presStyleCnt="1" custScaleX="86597" custScaleY="73002" custLinFactNeighborX="-143" custLinFactNeighborY="1410"/>
      <dgm:spPr/>
    </dgm:pt>
  </dgm:ptLst>
  <dgm:cxnLst>
    <dgm:cxn modelId="{2FB45171-700C-468C-A218-5218B48491B5}" type="presOf" srcId="{3453D02C-18AA-B644-8765-C1D0162B31DB}" destId="{627E03B3-48F4-C944-8B1D-FA76893A9E7F}" srcOrd="0" destOrd="0" presId="urn:microsoft.com/office/officeart/2005/8/layout/funnel1"/>
    <dgm:cxn modelId="{DB0FF33A-3F84-EE4A-AAEB-0318A849BD12}" srcId="{3453D02C-18AA-B644-8765-C1D0162B31DB}" destId="{F2C01469-964D-9042-8844-692727BD01F5}" srcOrd="0" destOrd="0" parTransId="{C1F04341-04BA-AC4E-9E14-51FAB52FA618}" sibTransId="{62129A7F-43DF-4443-B662-C81E37C6FA02}"/>
    <dgm:cxn modelId="{7DA0D6A1-57F2-424B-A90A-63A0615FA607}" type="presOf" srcId="{F2C01469-964D-9042-8844-692727BD01F5}" destId="{07D71E79-7FC6-8D45-A05D-4DC3709AE3B2}" srcOrd="0" destOrd="0" presId="urn:microsoft.com/office/officeart/2005/8/layout/funnel1"/>
    <dgm:cxn modelId="{30751988-D313-4E42-8E46-3C9DA3BCDDB8}" srcId="{3453D02C-18AA-B644-8765-C1D0162B31DB}" destId="{D596863C-F05A-E948-82BC-DB6BF4F1D17D}" srcOrd="3" destOrd="0" parTransId="{6831A853-7D77-0E42-8400-FF56FDDE7319}" sibTransId="{95CB4698-5847-8A4D-AF5D-3934CC185A1F}"/>
    <dgm:cxn modelId="{931E192B-CF90-EC4A-B492-26EC94E98318}" srcId="{3453D02C-18AA-B644-8765-C1D0162B31DB}" destId="{60D1A2EA-D90B-CB4E-84A5-F971319C0F2F}" srcOrd="2" destOrd="0" parTransId="{C0EBE213-1914-B840-BFA0-FE13F8AB7A95}" sibTransId="{B40B3EC3-5BBE-7A47-AD2A-6FDF6A137383}"/>
    <dgm:cxn modelId="{1D8DFB95-65D3-4969-887A-286FDF9B736E}" type="presOf" srcId="{D596863C-F05A-E948-82BC-DB6BF4F1D17D}" destId="{5ADDA59B-40D2-3849-90A7-9AFC98AC9652}" srcOrd="0" destOrd="0" presId="urn:microsoft.com/office/officeart/2005/8/layout/funnel1"/>
    <dgm:cxn modelId="{B9866963-D8A7-4AA4-8F1D-8E0235E81EFA}" type="presOf" srcId="{60D1A2EA-D90B-CB4E-84A5-F971319C0F2F}" destId="{F3C4DA88-0EA3-4948-B5C4-D7A4DED2A1FA}" srcOrd="0" destOrd="0" presId="urn:microsoft.com/office/officeart/2005/8/layout/funnel1"/>
    <dgm:cxn modelId="{21FB3626-7EEB-4FA7-92B0-DEA154152CB6}" type="presOf" srcId="{617A301B-95A0-CB4C-962E-90D0AAEA169B}" destId="{FEA557AE-CDD0-ED48-AE20-22824A6CC99B}" srcOrd="0" destOrd="0" presId="urn:microsoft.com/office/officeart/2005/8/layout/funnel1"/>
    <dgm:cxn modelId="{13E5F205-BD3E-3045-9922-B4A93A8743CF}" srcId="{3453D02C-18AA-B644-8765-C1D0162B31DB}" destId="{617A301B-95A0-CB4C-962E-90D0AAEA169B}" srcOrd="1" destOrd="0" parTransId="{F889A709-152E-FD41-AFE5-C562B7B50BA2}" sibTransId="{96E8BA18-1EA6-B64B-8E1B-5DE985306C42}"/>
    <dgm:cxn modelId="{8309A583-7B6A-4C30-B547-D0BE0D51709D}" type="presParOf" srcId="{627E03B3-48F4-C944-8B1D-FA76893A9E7F}" destId="{9289C97E-E512-1C4D-96EC-AE0C3DC53F5C}" srcOrd="0" destOrd="0" presId="urn:microsoft.com/office/officeart/2005/8/layout/funnel1"/>
    <dgm:cxn modelId="{6D6056FF-0741-4D7E-B58F-30E6DFECFD3D}" type="presParOf" srcId="{627E03B3-48F4-C944-8B1D-FA76893A9E7F}" destId="{1E5EBC57-AAE5-8D49-90D5-53827594E62C}" srcOrd="1" destOrd="0" presId="urn:microsoft.com/office/officeart/2005/8/layout/funnel1"/>
    <dgm:cxn modelId="{00554721-C8D2-4440-B1C7-F2AF986A2D64}" type="presParOf" srcId="{627E03B3-48F4-C944-8B1D-FA76893A9E7F}" destId="{5ADDA59B-40D2-3849-90A7-9AFC98AC9652}" srcOrd="2" destOrd="0" presId="urn:microsoft.com/office/officeart/2005/8/layout/funnel1"/>
    <dgm:cxn modelId="{EF05F6BF-F9DE-4FCF-B9EF-44E42ABCB317}" type="presParOf" srcId="{627E03B3-48F4-C944-8B1D-FA76893A9E7F}" destId="{F3C4DA88-0EA3-4948-B5C4-D7A4DED2A1FA}" srcOrd="3" destOrd="0" presId="urn:microsoft.com/office/officeart/2005/8/layout/funnel1"/>
    <dgm:cxn modelId="{54B9A297-9A46-4876-A0FC-F9703A78412E}" type="presParOf" srcId="{627E03B3-48F4-C944-8B1D-FA76893A9E7F}" destId="{FEA557AE-CDD0-ED48-AE20-22824A6CC99B}" srcOrd="4" destOrd="0" presId="urn:microsoft.com/office/officeart/2005/8/layout/funnel1"/>
    <dgm:cxn modelId="{FF30E5E1-8C16-4629-AFA9-62E8695D587D}" type="presParOf" srcId="{627E03B3-48F4-C944-8B1D-FA76893A9E7F}" destId="{07D71E79-7FC6-8D45-A05D-4DC3709AE3B2}" srcOrd="5" destOrd="0" presId="urn:microsoft.com/office/officeart/2005/8/layout/funnel1"/>
    <dgm:cxn modelId="{3192B0C1-9CC3-4D6A-9054-4F353AD1B707}" type="presParOf" srcId="{627E03B3-48F4-C944-8B1D-FA76893A9E7F}" destId="{8584F6B4-6D43-AE48-8779-A01425EAEC4C}" srcOrd="6" destOrd="0" presId="urn:microsoft.com/office/officeart/2005/8/layout/funne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37DC6A-2DED-954C-B3F3-5272D7F8CE63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BEE634-28B2-4F43-B4DA-3531FBA628F6}">
      <dgm:prSet custT="1"/>
      <dgm:spPr/>
      <dgm:t>
        <a:bodyPr/>
        <a:lstStyle/>
        <a:p>
          <a:r>
            <a:rPr lang="el-GR" sz="2600" b="1" dirty="0" smtClean="0">
              <a:solidFill>
                <a:srgbClr val="FFFFFF"/>
              </a:solidFill>
            </a:rPr>
            <a:t>Προσφορά Θέσεων Μαθητείας από Επιχειρήσεις </a:t>
          </a:r>
          <a:r>
            <a:rPr lang="el-GR" sz="2000" b="1" i="1" dirty="0" smtClean="0">
              <a:solidFill>
                <a:srgbClr val="FFFFFF"/>
              </a:solidFill>
            </a:rPr>
            <a:t>(ατομικές, εταιρίες κλπ)</a:t>
          </a:r>
          <a:endParaRPr lang="en-US" sz="2000" i="1" dirty="0"/>
        </a:p>
      </dgm:t>
    </dgm:pt>
    <dgm:pt modelId="{A171A090-C63F-C44C-9561-A3D3AA70B055}" type="parTrans" cxnId="{07850482-742C-4941-B829-973DB4EED0D7}">
      <dgm:prSet/>
      <dgm:spPr/>
      <dgm:t>
        <a:bodyPr/>
        <a:lstStyle/>
        <a:p>
          <a:endParaRPr lang="en-US"/>
        </a:p>
      </dgm:t>
    </dgm:pt>
    <dgm:pt modelId="{20FA37EF-547E-B748-93FB-442941D9F015}" type="sibTrans" cxnId="{07850482-742C-4941-B829-973DB4EED0D7}">
      <dgm:prSet/>
      <dgm:spPr/>
      <dgm:t>
        <a:bodyPr/>
        <a:lstStyle/>
        <a:p>
          <a:endParaRPr lang="en-US"/>
        </a:p>
      </dgm:t>
    </dgm:pt>
    <dgm:pt modelId="{1C76B332-47C2-8C45-9D98-242EBC73FAE8}">
      <dgm:prSet custT="1"/>
      <dgm:spPr/>
      <dgm:t>
        <a:bodyPr/>
        <a:lstStyle/>
        <a:p>
          <a:r>
            <a:rPr lang="el-GR" sz="2000" b="1" dirty="0" smtClean="0">
              <a:solidFill>
                <a:srgbClr val="000000"/>
              </a:solidFill>
            </a:rPr>
            <a:t>Εγγραφή  Επιχειρήσεων  </a:t>
          </a:r>
          <a:r>
            <a:rPr lang="el-GR" sz="1800" b="1" i="1" dirty="0" smtClean="0">
              <a:solidFill>
                <a:srgbClr val="000000"/>
              </a:solidFill>
            </a:rPr>
            <a:t>(Φορέων Υποδοχής Μαθητευομένων)</a:t>
          </a:r>
          <a:endParaRPr lang="en-US" sz="1800" b="1" dirty="0">
            <a:solidFill>
              <a:srgbClr val="000000"/>
            </a:solidFill>
          </a:endParaRPr>
        </a:p>
      </dgm:t>
    </dgm:pt>
    <dgm:pt modelId="{9727C903-D59B-5E4D-B4AC-641A154D6D7D}" type="parTrans" cxnId="{DC960F62-DBCB-214A-99E5-DC0B3B7B95A4}">
      <dgm:prSet/>
      <dgm:spPr/>
      <dgm:t>
        <a:bodyPr/>
        <a:lstStyle/>
        <a:p>
          <a:endParaRPr lang="en-US"/>
        </a:p>
      </dgm:t>
    </dgm:pt>
    <dgm:pt modelId="{BB82BD2A-98B3-E544-8D05-0D16A6ADF156}" type="sibTrans" cxnId="{DC960F62-DBCB-214A-99E5-DC0B3B7B95A4}">
      <dgm:prSet/>
      <dgm:spPr/>
      <dgm:t>
        <a:bodyPr/>
        <a:lstStyle/>
        <a:p>
          <a:endParaRPr lang="en-US"/>
        </a:p>
      </dgm:t>
    </dgm:pt>
    <dgm:pt modelId="{2BB62C9E-B2A5-A645-993C-8594B2504307}">
      <dgm:prSet custT="1"/>
      <dgm:spPr/>
      <dgm:t>
        <a:bodyPr/>
        <a:lstStyle/>
        <a:p>
          <a:r>
            <a:rPr lang="el-GR" sz="2000" dirty="0" smtClean="0">
              <a:solidFill>
                <a:srgbClr val="000000"/>
              </a:solidFill>
            </a:rPr>
            <a:t>εγγραφή στο σύστημα (sign up)</a:t>
          </a:r>
          <a:endParaRPr lang="el-GR" sz="2000" dirty="0">
            <a:solidFill>
              <a:srgbClr val="000000"/>
            </a:solidFill>
          </a:endParaRPr>
        </a:p>
      </dgm:t>
    </dgm:pt>
    <dgm:pt modelId="{6EFC032B-8C72-5C47-8A15-8B5CFDB085C9}" type="parTrans" cxnId="{FDEECA21-7472-8249-9C56-956ADED7AB6F}">
      <dgm:prSet/>
      <dgm:spPr/>
      <dgm:t>
        <a:bodyPr/>
        <a:lstStyle/>
        <a:p>
          <a:endParaRPr lang="en-US"/>
        </a:p>
      </dgm:t>
    </dgm:pt>
    <dgm:pt modelId="{FAB69532-F281-AE4A-B641-8962F10B7811}" type="sibTrans" cxnId="{FDEECA21-7472-8249-9C56-956ADED7AB6F}">
      <dgm:prSet/>
      <dgm:spPr/>
      <dgm:t>
        <a:bodyPr/>
        <a:lstStyle/>
        <a:p>
          <a:endParaRPr lang="en-US"/>
        </a:p>
      </dgm:t>
    </dgm:pt>
    <dgm:pt modelId="{41F171C5-A6C0-8048-B043-D5F7CC2C670A}">
      <dgm:prSet custT="1"/>
      <dgm:spPr/>
      <dgm:t>
        <a:bodyPr/>
        <a:lstStyle/>
        <a:p>
          <a:r>
            <a:rPr lang="el-GR" sz="2000" dirty="0" smtClean="0">
              <a:solidFill>
                <a:srgbClr val="000000"/>
              </a:solidFill>
            </a:rPr>
            <a:t>εισαγωγή βασικών πληροφοριών </a:t>
          </a:r>
          <a:r>
            <a:rPr lang="el-GR" sz="2000" dirty="0" smtClean="0">
              <a:solidFill>
                <a:schemeClr val="tx1"/>
              </a:solidFill>
            </a:rPr>
            <a:t>όπως αριθμό ΑΦΜ </a:t>
          </a:r>
          <a:r>
            <a:rPr lang="el-GR" sz="1800" i="1" dirty="0" smtClean="0">
              <a:solidFill>
                <a:schemeClr val="tx1"/>
              </a:solidFill>
            </a:rPr>
            <a:t>(αυτόματη διασύνδεση με άλλα δημόσια πληροφοριακά συστήματα)</a:t>
          </a:r>
          <a:r>
            <a:rPr lang="el-GR" sz="1800" dirty="0" smtClean="0">
              <a:solidFill>
                <a:schemeClr val="tx1"/>
              </a:solidFill>
            </a:rPr>
            <a:t>.</a:t>
          </a:r>
          <a:endParaRPr lang="en-US" sz="1800" dirty="0" smtClean="0">
            <a:solidFill>
              <a:schemeClr val="tx1"/>
            </a:solidFill>
          </a:endParaRPr>
        </a:p>
      </dgm:t>
    </dgm:pt>
    <dgm:pt modelId="{5AA8795E-1DD3-2E4F-9977-38D8119AC67A}" type="parTrans" cxnId="{4A617469-612B-B94E-8E51-5C235E8BE304}">
      <dgm:prSet/>
      <dgm:spPr/>
      <dgm:t>
        <a:bodyPr/>
        <a:lstStyle/>
        <a:p>
          <a:endParaRPr lang="en-US"/>
        </a:p>
      </dgm:t>
    </dgm:pt>
    <dgm:pt modelId="{0B5A839C-3B8D-7740-ABBC-0A05BDD511D9}" type="sibTrans" cxnId="{4A617469-612B-B94E-8E51-5C235E8BE304}">
      <dgm:prSet/>
      <dgm:spPr/>
      <dgm:t>
        <a:bodyPr/>
        <a:lstStyle/>
        <a:p>
          <a:endParaRPr lang="en-US"/>
        </a:p>
      </dgm:t>
    </dgm:pt>
    <dgm:pt modelId="{7C940BF9-EED6-AF4B-AB4A-8FC805E566FE}">
      <dgm:prSet custT="1"/>
      <dgm:spPr/>
      <dgm:t>
        <a:bodyPr/>
        <a:lstStyle/>
        <a:p>
          <a:r>
            <a:rPr lang="el-GR" sz="2000" b="1" dirty="0" smtClean="0">
              <a:solidFill>
                <a:srgbClr val="000000"/>
              </a:solidFill>
            </a:rPr>
            <a:t>Δήλωση θέσεων μαθητείας από Επιχειρήσεις</a:t>
          </a:r>
          <a:endParaRPr lang="en-US" sz="2000" b="1" dirty="0">
            <a:solidFill>
              <a:srgbClr val="000000"/>
            </a:solidFill>
          </a:endParaRPr>
        </a:p>
      </dgm:t>
    </dgm:pt>
    <dgm:pt modelId="{A07F46A0-E351-0A45-BEEF-9BF655B1FA4C}" type="parTrans" cxnId="{254C2394-C136-8245-8305-AA7DD5A0ABC3}">
      <dgm:prSet/>
      <dgm:spPr/>
      <dgm:t>
        <a:bodyPr/>
        <a:lstStyle/>
        <a:p>
          <a:endParaRPr lang="en-US"/>
        </a:p>
      </dgm:t>
    </dgm:pt>
    <dgm:pt modelId="{6327F941-6202-824D-A6D8-B573A96B5550}" type="sibTrans" cxnId="{254C2394-C136-8245-8305-AA7DD5A0ABC3}">
      <dgm:prSet/>
      <dgm:spPr/>
      <dgm:t>
        <a:bodyPr/>
        <a:lstStyle/>
        <a:p>
          <a:endParaRPr lang="en-US"/>
        </a:p>
      </dgm:t>
    </dgm:pt>
    <dgm:pt modelId="{C4B1AA9F-A46A-5A40-93C0-7D960255B302}">
      <dgm:prSet custT="1"/>
      <dgm:spPr/>
      <dgm:t>
        <a:bodyPr/>
        <a:lstStyle/>
        <a:p>
          <a:r>
            <a:rPr lang="el-GR" sz="2000" b="0" dirty="0" smtClean="0">
              <a:solidFill>
                <a:srgbClr val="000000"/>
              </a:solidFill>
            </a:rPr>
            <a:t>Δήλωση θέσεων μαθητείας από λίστα ειδικοτήτων</a:t>
          </a:r>
          <a:endParaRPr lang="en-US" sz="2000" b="0" dirty="0">
            <a:solidFill>
              <a:srgbClr val="000000"/>
            </a:solidFill>
          </a:endParaRPr>
        </a:p>
      </dgm:t>
    </dgm:pt>
    <dgm:pt modelId="{D20E6EF9-ED1C-8147-8E33-8ED5779C93AC}" type="parTrans" cxnId="{B618D71C-C53C-AE48-915A-CC370F655C61}">
      <dgm:prSet/>
      <dgm:spPr/>
      <dgm:t>
        <a:bodyPr/>
        <a:lstStyle/>
        <a:p>
          <a:endParaRPr lang="en-US"/>
        </a:p>
      </dgm:t>
    </dgm:pt>
    <dgm:pt modelId="{C902E023-A32D-9847-96F7-4B22B1C97DA1}" type="sibTrans" cxnId="{B618D71C-C53C-AE48-915A-CC370F655C61}">
      <dgm:prSet/>
      <dgm:spPr/>
      <dgm:t>
        <a:bodyPr/>
        <a:lstStyle/>
        <a:p>
          <a:endParaRPr lang="en-US"/>
        </a:p>
      </dgm:t>
    </dgm:pt>
    <dgm:pt modelId="{BF19F366-2064-4EAD-B324-B88E17E46745}">
      <dgm:prSet custT="1"/>
      <dgm:spPr/>
      <dgm:t>
        <a:bodyPr/>
        <a:lstStyle/>
        <a:p>
          <a:r>
            <a:rPr lang="el-GR" sz="2000" b="0" dirty="0" smtClean="0">
              <a:solidFill>
                <a:srgbClr val="000000"/>
              </a:solidFill>
            </a:rPr>
            <a:t>Αριθμός θέσεων ανάλογα με αριθμό εργαζομένων της επιχείρησης</a:t>
          </a:r>
          <a:endParaRPr lang="en-US" sz="2000" b="0" dirty="0">
            <a:solidFill>
              <a:srgbClr val="000000"/>
            </a:solidFill>
          </a:endParaRPr>
        </a:p>
      </dgm:t>
    </dgm:pt>
    <dgm:pt modelId="{65328967-A5BF-453D-9FC4-CB7B82D5AAAD}" type="parTrans" cxnId="{1C521E52-AA0F-4DCC-AE5D-C9EDA3C60964}">
      <dgm:prSet/>
      <dgm:spPr/>
    </dgm:pt>
    <dgm:pt modelId="{5580FA92-8F14-4DDD-A783-1E867F13EAC4}" type="sibTrans" cxnId="{1C521E52-AA0F-4DCC-AE5D-C9EDA3C60964}">
      <dgm:prSet/>
      <dgm:spPr/>
    </dgm:pt>
    <dgm:pt modelId="{B3995FBC-9446-8541-8C73-0386EB298D2D}" type="pres">
      <dgm:prSet presAssocID="{9237DC6A-2DED-954C-B3F3-5272D7F8CE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6F4870-6022-524C-A617-C151BB5DBA31}" type="pres">
      <dgm:prSet presAssocID="{33BEE634-28B2-4F43-B4DA-3531FBA628F6}" presName="parentText" presStyleLbl="node1" presStyleIdx="0" presStyleCnt="1" custScaleY="94374" custLinFactY="-2242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DDADB-A570-264E-95FE-E7586E0A0AFE}" type="pres">
      <dgm:prSet presAssocID="{33BEE634-28B2-4F43-B4DA-3531FBA628F6}" presName="childText" presStyleLbl="revTx" presStyleIdx="0" presStyleCnt="1" custScaleY="4644" custLinFactY="-1468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525AF5-B485-4895-B0DA-DDC35876F76C}" type="presOf" srcId="{9237DC6A-2DED-954C-B3F3-5272D7F8CE63}" destId="{B3995FBC-9446-8541-8C73-0386EB298D2D}" srcOrd="0" destOrd="0" presId="urn:microsoft.com/office/officeart/2005/8/layout/vList2"/>
    <dgm:cxn modelId="{254C2394-C136-8245-8305-AA7DD5A0ABC3}" srcId="{33BEE634-28B2-4F43-B4DA-3531FBA628F6}" destId="{7C940BF9-EED6-AF4B-AB4A-8FC805E566FE}" srcOrd="1" destOrd="0" parTransId="{A07F46A0-E351-0A45-BEEF-9BF655B1FA4C}" sibTransId="{6327F941-6202-824D-A6D8-B573A96B5550}"/>
    <dgm:cxn modelId="{DC960F62-DBCB-214A-99E5-DC0B3B7B95A4}" srcId="{33BEE634-28B2-4F43-B4DA-3531FBA628F6}" destId="{1C76B332-47C2-8C45-9D98-242EBC73FAE8}" srcOrd="0" destOrd="0" parTransId="{9727C903-D59B-5E4D-B4AC-641A154D6D7D}" sibTransId="{BB82BD2A-98B3-E544-8D05-0D16A6ADF156}"/>
    <dgm:cxn modelId="{E6C5B1FD-92A9-4271-904C-B1FA5A9FDDCB}" type="presOf" srcId="{7C940BF9-EED6-AF4B-AB4A-8FC805E566FE}" destId="{454DDADB-A570-264E-95FE-E7586E0A0AFE}" srcOrd="0" destOrd="3" presId="urn:microsoft.com/office/officeart/2005/8/layout/vList2"/>
    <dgm:cxn modelId="{606F3CA7-4A8A-4DC5-A9F4-BF40120337BD}" type="presOf" srcId="{41F171C5-A6C0-8048-B043-D5F7CC2C670A}" destId="{454DDADB-A570-264E-95FE-E7586E0A0AFE}" srcOrd="0" destOrd="2" presId="urn:microsoft.com/office/officeart/2005/8/layout/vList2"/>
    <dgm:cxn modelId="{B618D71C-C53C-AE48-915A-CC370F655C61}" srcId="{7C940BF9-EED6-AF4B-AB4A-8FC805E566FE}" destId="{C4B1AA9F-A46A-5A40-93C0-7D960255B302}" srcOrd="0" destOrd="0" parTransId="{D20E6EF9-ED1C-8147-8E33-8ED5779C93AC}" sibTransId="{C902E023-A32D-9847-96F7-4B22B1C97DA1}"/>
    <dgm:cxn modelId="{9F110171-6AF4-4245-B15E-16A884BDB9D6}" type="presOf" srcId="{C4B1AA9F-A46A-5A40-93C0-7D960255B302}" destId="{454DDADB-A570-264E-95FE-E7586E0A0AFE}" srcOrd="0" destOrd="4" presId="urn:microsoft.com/office/officeart/2005/8/layout/vList2"/>
    <dgm:cxn modelId="{1C521E52-AA0F-4DCC-AE5D-C9EDA3C60964}" srcId="{7C940BF9-EED6-AF4B-AB4A-8FC805E566FE}" destId="{BF19F366-2064-4EAD-B324-B88E17E46745}" srcOrd="1" destOrd="0" parTransId="{65328967-A5BF-453D-9FC4-CB7B82D5AAAD}" sibTransId="{5580FA92-8F14-4DDD-A783-1E867F13EAC4}"/>
    <dgm:cxn modelId="{07850482-742C-4941-B829-973DB4EED0D7}" srcId="{9237DC6A-2DED-954C-B3F3-5272D7F8CE63}" destId="{33BEE634-28B2-4F43-B4DA-3531FBA628F6}" srcOrd="0" destOrd="0" parTransId="{A171A090-C63F-C44C-9561-A3D3AA70B055}" sibTransId="{20FA37EF-547E-B748-93FB-442941D9F015}"/>
    <dgm:cxn modelId="{4AF30655-9BF9-4EB8-B8BB-77A36060EF53}" type="presOf" srcId="{1C76B332-47C2-8C45-9D98-242EBC73FAE8}" destId="{454DDADB-A570-264E-95FE-E7586E0A0AFE}" srcOrd="0" destOrd="0" presId="urn:microsoft.com/office/officeart/2005/8/layout/vList2"/>
    <dgm:cxn modelId="{4A617469-612B-B94E-8E51-5C235E8BE304}" srcId="{1C76B332-47C2-8C45-9D98-242EBC73FAE8}" destId="{41F171C5-A6C0-8048-B043-D5F7CC2C670A}" srcOrd="1" destOrd="0" parTransId="{5AA8795E-1DD3-2E4F-9977-38D8119AC67A}" sibTransId="{0B5A839C-3B8D-7740-ABBC-0A05BDD511D9}"/>
    <dgm:cxn modelId="{B17259AD-3FE8-4C73-A353-B6805DC7B23E}" type="presOf" srcId="{2BB62C9E-B2A5-A645-993C-8594B2504307}" destId="{454DDADB-A570-264E-95FE-E7586E0A0AFE}" srcOrd="0" destOrd="1" presId="urn:microsoft.com/office/officeart/2005/8/layout/vList2"/>
    <dgm:cxn modelId="{EA3B1AD8-DA8B-464F-89D0-04AB2296570A}" type="presOf" srcId="{33BEE634-28B2-4F43-B4DA-3531FBA628F6}" destId="{D46F4870-6022-524C-A617-C151BB5DBA31}" srcOrd="0" destOrd="0" presId="urn:microsoft.com/office/officeart/2005/8/layout/vList2"/>
    <dgm:cxn modelId="{842282C5-943E-4077-97DB-9BD8F70FAB8C}" type="presOf" srcId="{BF19F366-2064-4EAD-B324-B88E17E46745}" destId="{454DDADB-A570-264E-95FE-E7586E0A0AFE}" srcOrd="0" destOrd="5" presId="urn:microsoft.com/office/officeart/2005/8/layout/vList2"/>
    <dgm:cxn modelId="{FDEECA21-7472-8249-9C56-956ADED7AB6F}" srcId="{1C76B332-47C2-8C45-9D98-242EBC73FAE8}" destId="{2BB62C9E-B2A5-A645-993C-8594B2504307}" srcOrd="0" destOrd="0" parTransId="{6EFC032B-8C72-5C47-8A15-8B5CFDB085C9}" sibTransId="{FAB69532-F281-AE4A-B641-8962F10B7811}"/>
    <dgm:cxn modelId="{E96B8329-CCD9-4804-B2D5-2781033736B8}" type="presParOf" srcId="{B3995FBC-9446-8541-8C73-0386EB298D2D}" destId="{D46F4870-6022-524C-A617-C151BB5DBA31}" srcOrd="0" destOrd="0" presId="urn:microsoft.com/office/officeart/2005/8/layout/vList2"/>
    <dgm:cxn modelId="{97013F98-4D51-414A-9FF4-8CA99B5DC661}" type="presParOf" srcId="{B3995FBC-9446-8541-8C73-0386EB298D2D}" destId="{454DDADB-A570-264E-95FE-E7586E0A0AFE}" srcOrd="1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B49976-0835-6D47-98FC-8F18071D95BF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99958C-ABC1-F541-8E20-B136551D57AB}">
      <dgm:prSet phldrT="[Text]"/>
      <dgm:spPr/>
      <dgm:t>
        <a:bodyPr/>
        <a:lstStyle/>
        <a:p>
          <a:r>
            <a:rPr lang="el-GR" b="1" dirty="0" smtClean="0">
              <a:solidFill>
                <a:srgbClr val="FFFFFF"/>
              </a:solidFill>
            </a:rPr>
            <a:t>Δήλωση ενδιαφέροντος από Αποφοίτους</a:t>
          </a:r>
          <a:endParaRPr lang="en-US" dirty="0"/>
        </a:p>
      </dgm:t>
    </dgm:pt>
    <dgm:pt modelId="{37AAE2F1-F3EA-8D46-925E-6F7F4B769078}" type="parTrans" cxnId="{1D2B4892-5091-C64B-8B78-99B55A0949A2}">
      <dgm:prSet/>
      <dgm:spPr/>
      <dgm:t>
        <a:bodyPr/>
        <a:lstStyle/>
        <a:p>
          <a:endParaRPr lang="en-US"/>
        </a:p>
      </dgm:t>
    </dgm:pt>
    <dgm:pt modelId="{E11DC5B9-5E9E-344A-8662-7D7EF78DAC63}" type="sibTrans" cxnId="{1D2B4892-5091-C64B-8B78-99B55A0949A2}">
      <dgm:prSet/>
      <dgm:spPr/>
      <dgm:t>
        <a:bodyPr/>
        <a:lstStyle/>
        <a:p>
          <a:endParaRPr lang="en-US"/>
        </a:p>
      </dgm:t>
    </dgm:pt>
    <dgm:pt modelId="{91902F06-1C99-1F46-A1D7-319F8F9CEDFE}">
      <dgm:prSet phldrT="[Text]"/>
      <dgm:spPr/>
      <dgm:t>
        <a:bodyPr/>
        <a:lstStyle/>
        <a:p>
          <a:r>
            <a:rPr lang="el-GR" sz="2200" b="1" dirty="0" smtClean="0">
              <a:solidFill>
                <a:srgbClr val="000000"/>
              </a:solidFill>
            </a:rPr>
            <a:t>Εγγραφή Αποφοίτων</a:t>
          </a:r>
          <a:endParaRPr lang="en-US" sz="2200" dirty="0"/>
        </a:p>
      </dgm:t>
    </dgm:pt>
    <dgm:pt modelId="{09A145C7-5B23-8443-A151-7132D068E776}" type="parTrans" cxnId="{3CF23B49-0375-4647-A4B0-4F17BF3D61C3}">
      <dgm:prSet/>
      <dgm:spPr/>
      <dgm:t>
        <a:bodyPr/>
        <a:lstStyle/>
        <a:p>
          <a:endParaRPr lang="en-US"/>
        </a:p>
      </dgm:t>
    </dgm:pt>
    <dgm:pt modelId="{A6716E79-ECAB-A847-8436-8AD3F794A210}" type="sibTrans" cxnId="{3CF23B49-0375-4647-A4B0-4F17BF3D61C3}">
      <dgm:prSet/>
      <dgm:spPr/>
      <dgm:t>
        <a:bodyPr/>
        <a:lstStyle/>
        <a:p>
          <a:endParaRPr lang="en-US"/>
        </a:p>
      </dgm:t>
    </dgm:pt>
    <dgm:pt modelId="{494A8917-2598-534D-99D7-D374CEAE7B12}">
      <dgm:prSet custT="1"/>
      <dgm:spPr/>
      <dgm:t>
        <a:bodyPr/>
        <a:lstStyle/>
        <a:p>
          <a:r>
            <a:rPr lang="el-GR" sz="2200" dirty="0" smtClean="0">
              <a:solidFill>
                <a:srgbClr val="000000"/>
              </a:solidFill>
            </a:rPr>
            <a:t>εγγραφή στο σύστημα (sign up) – συμπλήρωση των ηλεκτρονικών πεδίων της εφαρμογής</a:t>
          </a:r>
          <a:r>
            <a:rPr lang="el-GR" sz="2200" i="1" dirty="0" smtClean="0">
              <a:solidFill>
                <a:srgbClr val="000000"/>
              </a:solidFill>
            </a:rPr>
            <a:t> </a:t>
          </a:r>
          <a:r>
            <a:rPr lang="el-GR" sz="2000" i="1" dirty="0" smtClean="0">
              <a:solidFill>
                <a:srgbClr val="000000"/>
              </a:solidFill>
            </a:rPr>
            <a:t>(*μη οριστική η εγγραφή μέχρι την υποβολή δικαιολογητικών σε ΕΠΑΛ της περιοχής τους)</a:t>
          </a:r>
        </a:p>
      </dgm:t>
    </dgm:pt>
    <dgm:pt modelId="{0FE853B2-94DE-3B44-81CD-EE3567A9416D}" type="parTrans" cxnId="{3A6DC001-7F8F-C04B-BED0-0AE5DCAB5614}">
      <dgm:prSet/>
      <dgm:spPr/>
      <dgm:t>
        <a:bodyPr/>
        <a:lstStyle/>
        <a:p>
          <a:endParaRPr lang="en-US"/>
        </a:p>
      </dgm:t>
    </dgm:pt>
    <dgm:pt modelId="{581528A8-E24A-A74B-AAFD-7E6EF80680F0}" type="sibTrans" cxnId="{3A6DC001-7F8F-C04B-BED0-0AE5DCAB5614}">
      <dgm:prSet/>
      <dgm:spPr/>
      <dgm:t>
        <a:bodyPr/>
        <a:lstStyle/>
        <a:p>
          <a:endParaRPr lang="en-US"/>
        </a:p>
      </dgm:t>
    </dgm:pt>
    <dgm:pt modelId="{6B791F2E-22C4-494C-8741-787DC905DCA0}">
      <dgm:prSet/>
      <dgm:spPr/>
      <dgm:t>
        <a:bodyPr/>
        <a:lstStyle/>
        <a:p>
          <a:r>
            <a:rPr lang="el-GR" sz="2200" b="1" dirty="0" smtClean="0">
              <a:solidFill>
                <a:srgbClr val="000000"/>
              </a:solidFill>
            </a:rPr>
            <a:t>Δήλωση επιθυμητών θέσεων</a:t>
          </a:r>
        </a:p>
      </dgm:t>
    </dgm:pt>
    <dgm:pt modelId="{A090EDC1-A113-854E-8684-7413814BC8A0}" type="parTrans" cxnId="{D0E03785-0559-1741-801A-5E96628FB807}">
      <dgm:prSet/>
      <dgm:spPr/>
      <dgm:t>
        <a:bodyPr/>
        <a:lstStyle/>
        <a:p>
          <a:endParaRPr lang="en-US"/>
        </a:p>
      </dgm:t>
    </dgm:pt>
    <dgm:pt modelId="{B67746B4-3B19-EB4A-B034-21FB2F541C7B}" type="sibTrans" cxnId="{D0E03785-0559-1741-801A-5E96628FB807}">
      <dgm:prSet/>
      <dgm:spPr/>
      <dgm:t>
        <a:bodyPr/>
        <a:lstStyle/>
        <a:p>
          <a:endParaRPr lang="en-US"/>
        </a:p>
      </dgm:t>
    </dgm:pt>
    <dgm:pt modelId="{034C8E12-32C9-E849-8011-AF11A063E30B}">
      <dgm:prSet/>
      <dgm:spPr/>
      <dgm:t>
        <a:bodyPr/>
        <a:lstStyle/>
        <a:p>
          <a:r>
            <a:rPr lang="el-GR" sz="2200" dirty="0" smtClean="0">
              <a:solidFill>
                <a:srgbClr val="000000"/>
              </a:solidFill>
            </a:rPr>
            <a:t>βάσει των προσφερόμενων θέσεων/ειδικοτήτων  </a:t>
          </a:r>
        </a:p>
      </dgm:t>
    </dgm:pt>
    <dgm:pt modelId="{87406D5F-E07F-3341-989B-04D08A09E641}" type="parTrans" cxnId="{E0E6B613-8606-6E48-BD01-84609039D4FD}">
      <dgm:prSet/>
      <dgm:spPr/>
      <dgm:t>
        <a:bodyPr/>
        <a:lstStyle/>
        <a:p>
          <a:endParaRPr lang="en-US"/>
        </a:p>
      </dgm:t>
    </dgm:pt>
    <dgm:pt modelId="{E39F531D-0C9E-684D-8946-9BFDA88C5975}" type="sibTrans" cxnId="{E0E6B613-8606-6E48-BD01-84609039D4FD}">
      <dgm:prSet/>
      <dgm:spPr/>
      <dgm:t>
        <a:bodyPr/>
        <a:lstStyle/>
        <a:p>
          <a:endParaRPr lang="en-US"/>
        </a:p>
      </dgm:t>
    </dgm:pt>
    <dgm:pt modelId="{98AF02B6-3DF1-1345-875E-EDDEB4A6F693}">
      <dgm:prSet/>
      <dgm:spPr/>
      <dgm:t>
        <a:bodyPr/>
        <a:lstStyle/>
        <a:p>
          <a:r>
            <a:rPr lang="el-GR" sz="2200" smtClean="0">
              <a:solidFill>
                <a:srgbClr val="000000"/>
              </a:solidFill>
            </a:rPr>
            <a:t>καθορισμός της σειράς προτεραιότητας</a:t>
          </a:r>
          <a:endParaRPr lang="el-GR" sz="2200" dirty="0" smtClean="0">
            <a:solidFill>
              <a:srgbClr val="000000"/>
            </a:solidFill>
          </a:endParaRPr>
        </a:p>
      </dgm:t>
    </dgm:pt>
    <dgm:pt modelId="{CD2D554B-1CCA-2A4C-A98D-7A4456BCE18E}" type="parTrans" cxnId="{0D46AE41-BD27-B947-B0F0-FF17B1FD4929}">
      <dgm:prSet/>
      <dgm:spPr/>
      <dgm:t>
        <a:bodyPr/>
        <a:lstStyle/>
        <a:p>
          <a:endParaRPr lang="en-US"/>
        </a:p>
      </dgm:t>
    </dgm:pt>
    <dgm:pt modelId="{B08BD29D-97D1-2A45-AE74-3F88F86DDD0A}" type="sibTrans" cxnId="{0D46AE41-BD27-B947-B0F0-FF17B1FD4929}">
      <dgm:prSet/>
      <dgm:spPr/>
      <dgm:t>
        <a:bodyPr/>
        <a:lstStyle/>
        <a:p>
          <a:endParaRPr lang="en-US"/>
        </a:p>
      </dgm:t>
    </dgm:pt>
    <dgm:pt modelId="{BAFFBA01-542F-0C40-BD09-9AB4C0147960}">
      <dgm:prSet custT="1"/>
      <dgm:spPr/>
      <dgm:t>
        <a:bodyPr/>
        <a:lstStyle/>
        <a:p>
          <a:r>
            <a:rPr lang="el-GR" sz="2200" b="1" dirty="0" smtClean="0">
              <a:solidFill>
                <a:srgbClr val="000000"/>
              </a:solidFill>
            </a:rPr>
            <a:t>Καταθεση δικαιολογητικών των αποφοίτων </a:t>
          </a:r>
          <a:r>
            <a:rPr lang="el-GR" sz="2000" b="1" i="1" dirty="0" smtClean="0">
              <a:solidFill>
                <a:srgbClr val="000000"/>
              </a:solidFill>
            </a:rPr>
            <a:t>(*δελτίο ταυτότητας, απολυτήριο λυκείου)</a:t>
          </a:r>
          <a:r>
            <a:rPr lang="el-GR" sz="2200" b="1" dirty="0" smtClean="0">
              <a:solidFill>
                <a:srgbClr val="000000"/>
              </a:solidFill>
            </a:rPr>
            <a:t> σε  ΕΠΑΛ της περιοχής τους</a:t>
          </a:r>
        </a:p>
      </dgm:t>
    </dgm:pt>
    <dgm:pt modelId="{FD4C92C8-1141-5B41-A182-AF5BB9C8107F}" type="parTrans" cxnId="{41C39268-3617-0544-9882-25240F387F7B}">
      <dgm:prSet/>
      <dgm:spPr/>
      <dgm:t>
        <a:bodyPr/>
        <a:lstStyle/>
        <a:p>
          <a:endParaRPr lang="en-US"/>
        </a:p>
      </dgm:t>
    </dgm:pt>
    <dgm:pt modelId="{0C39B46E-ACF2-8445-B2A5-B0B0A275BB43}" type="sibTrans" cxnId="{41C39268-3617-0544-9882-25240F387F7B}">
      <dgm:prSet/>
      <dgm:spPr/>
      <dgm:t>
        <a:bodyPr/>
        <a:lstStyle/>
        <a:p>
          <a:endParaRPr lang="en-US"/>
        </a:p>
      </dgm:t>
    </dgm:pt>
    <dgm:pt modelId="{6F8F6879-2735-754A-90A3-950DC4583D8C}" type="pres">
      <dgm:prSet presAssocID="{D0B49976-0835-6D47-98FC-8F18071D95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2BD16A1-83FF-884F-B9A8-73E05106F388}" type="pres">
      <dgm:prSet presAssocID="{A099958C-ABC1-F541-8E20-B136551D57AB}" presName="parentText" presStyleLbl="node1" presStyleIdx="0" presStyleCnt="1" custScaleY="121324" custLinFactNeighborY="-85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58256-8F78-0B4A-B2E2-04814B458D1E}" type="pres">
      <dgm:prSet presAssocID="{A099958C-ABC1-F541-8E20-B136551D57A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F23B49-0375-4647-A4B0-4F17BF3D61C3}" srcId="{A099958C-ABC1-F541-8E20-B136551D57AB}" destId="{91902F06-1C99-1F46-A1D7-319F8F9CEDFE}" srcOrd="0" destOrd="0" parTransId="{09A145C7-5B23-8443-A151-7132D068E776}" sibTransId="{A6716E79-ECAB-A847-8436-8AD3F794A210}"/>
    <dgm:cxn modelId="{00931164-72AA-4BBA-A221-AC948FCB1A85}" type="presOf" srcId="{D0B49976-0835-6D47-98FC-8F18071D95BF}" destId="{6F8F6879-2735-754A-90A3-950DC4583D8C}" srcOrd="0" destOrd="0" presId="urn:microsoft.com/office/officeart/2005/8/layout/vList2"/>
    <dgm:cxn modelId="{41C39268-3617-0544-9882-25240F387F7B}" srcId="{A099958C-ABC1-F541-8E20-B136551D57AB}" destId="{BAFFBA01-542F-0C40-BD09-9AB4C0147960}" srcOrd="2" destOrd="0" parTransId="{FD4C92C8-1141-5B41-A182-AF5BB9C8107F}" sibTransId="{0C39B46E-ACF2-8445-B2A5-B0B0A275BB43}"/>
    <dgm:cxn modelId="{0D46AE41-BD27-B947-B0F0-FF17B1FD4929}" srcId="{6B791F2E-22C4-494C-8741-787DC905DCA0}" destId="{98AF02B6-3DF1-1345-875E-EDDEB4A6F693}" srcOrd="1" destOrd="0" parTransId="{CD2D554B-1CCA-2A4C-A98D-7A4456BCE18E}" sibTransId="{B08BD29D-97D1-2A45-AE74-3F88F86DDD0A}"/>
    <dgm:cxn modelId="{B6E49727-9568-425E-B3EF-49131CAE7712}" type="presOf" srcId="{494A8917-2598-534D-99D7-D374CEAE7B12}" destId="{FBC58256-8F78-0B4A-B2E2-04814B458D1E}" srcOrd="0" destOrd="1" presId="urn:microsoft.com/office/officeart/2005/8/layout/vList2"/>
    <dgm:cxn modelId="{CF1683DD-E297-4CB7-B1F0-CDC58889E1B6}" type="presOf" srcId="{BAFFBA01-542F-0C40-BD09-9AB4C0147960}" destId="{FBC58256-8F78-0B4A-B2E2-04814B458D1E}" srcOrd="0" destOrd="5" presId="urn:microsoft.com/office/officeart/2005/8/layout/vList2"/>
    <dgm:cxn modelId="{E0E6B613-8606-6E48-BD01-84609039D4FD}" srcId="{6B791F2E-22C4-494C-8741-787DC905DCA0}" destId="{034C8E12-32C9-E849-8011-AF11A063E30B}" srcOrd="0" destOrd="0" parTransId="{87406D5F-E07F-3341-989B-04D08A09E641}" sibTransId="{E39F531D-0C9E-684D-8946-9BFDA88C5975}"/>
    <dgm:cxn modelId="{BDEA3926-B5BA-4244-B025-2DC0EFAF0F7E}" type="presOf" srcId="{A099958C-ABC1-F541-8E20-B136551D57AB}" destId="{52BD16A1-83FF-884F-B9A8-73E05106F388}" srcOrd="0" destOrd="0" presId="urn:microsoft.com/office/officeart/2005/8/layout/vList2"/>
    <dgm:cxn modelId="{BF47DFC2-6C75-4B13-BFA4-3F81A885992E}" type="presOf" srcId="{034C8E12-32C9-E849-8011-AF11A063E30B}" destId="{FBC58256-8F78-0B4A-B2E2-04814B458D1E}" srcOrd="0" destOrd="3" presId="urn:microsoft.com/office/officeart/2005/8/layout/vList2"/>
    <dgm:cxn modelId="{1D2B4892-5091-C64B-8B78-99B55A0949A2}" srcId="{D0B49976-0835-6D47-98FC-8F18071D95BF}" destId="{A099958C-ABC1-F541-8E20-B136551D57AB}" srcOrd="0" destOrd="0" parTransId="{37AAE2F1-F3EA-8D46-925E-6F7F4B769078}" sibTransId="{E11DC5B9-5E9E-344A-8662-7D7EF78DAC63}"/>
    <dgm:cxn modelId="{D0E03785-0559-1741-801A-5E96628FB807}" srcId="{A099958C-ABC1-F541-8E20-B136551D57AB}" destId="{6B791F2E-22C4-494C-8741-787DC905DCA0}" srcOrd="1" destOrd="0" parTransId="{A090EDC1-A113-854E-8684-7413814BC8A0}" sibTransId="{B67746B4-3B19-EB4A-B034-21FB2F541C7B}"/>
    <dgm:cxn modelId="{3A6DC001-7F8F-C04B-BED0-0AE5DCAB5614}" srcId="{91902F06-1C99-1F46-A1D7-319F8F9CEDFE}" destId="{494A8917-2598-534D-99D7-D374CEAE7B12}" srcOrd="0" destOrd="0" parTransId="{0FE853B2-94DE-3B44-81CD-EE3567A9416D}" sibTransId="{581528A8-E24A-A74B-AAFD-7E6EF80680F0}"/>
    <dgm:cxn modelId="{0E576560-82E1-47FE-B068-C5BDCC7805D4}" type="presOf" srcId="{91902F06-1C99-1F46-A1D7-319F8F9CEDFE}" destId="{FBC58256-8F78-0B4A-B2E2-04814B458D1E}" srcOrd="0" destOrd="0" presId="urn:microsoft.com/office/officeart/2005/8/layout/vList2"/>
    <dgm:cxn modelId="{AF5C0780-38F6-4A8E-AE85-E6E32E990AB8}" type="presOf" srcId="{6B791F2E-22C4-494C-8741-787DC905DCA0}" destId="{FBC58256-8F78-0B4A-B2E2-04814B458D1E}" srcOrd="0" destOrd="2" presId="urn:microsoft.com/office/officeart/2005/8/layout/vList2"/>
    <dgm:cxn modelId="{CD81EE3F-E4CE-40B1-B8B2-C61C8F15FAEA}" type="presOf" srcId="{98AF02B6-3DF1-1345-875E-EDDEB4A6F693}" destId="{FBC58256-8F78-0B4A-B2E2-04814B458D1E}" srcOrd="0" destOrd="4" presId="urn:microsoft.com/office/officeart/2005/8/layout/vList2"/>
    <dgm:cxn modelId="{E43F97AD-92D2-4E45-9059-EF7D87595FD0}" type="presParOf" srcId="{6F8F6879-2735-754A-90A3-950DC4583D8C}" destId="{52BD16A1-83FF-884F-B9A8-73E05106F388}" srcOrd="0" destOrd="0" presId="urn:microsoft.com/office/officeart/2005/8/layout/vList2"/>
    <dgm:cxn modelId="{E190B522-3DFE-44B1-AF00-A9F84C82DCAF}" type="presParOf" srcId="{6F8F6879-2735-754A-90A3-950DC4583D8C}" destId="{FBC58256-8F78-0B4A-B2E2-04814B458D1E}" srcOrd="1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5E3089-D9C0-6949-9C58-62EFFFDBF18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7B95E6-08A7-3B4B-BBDF-64FC000E4538}">
      <dgm:prSet phldrT="[Text]" custT="1"/>
      <dgm:spPr/>
      <dgm:t>
        <a:bodyPr/>
        <a:lstStyle/>
        <a:p>
          <a:r>
            <a:rPr lang="el-GR" sz="2400" b="1" dirty="0" smtClean="0">
              <a:solidFill>
                <a:srgbClr val="FFFFFF"/>
              </a:solidFill>
            </a:rPr>
            <a:t>Αντιστοίχιση Προσφερόμενων Θέσεων Εταιριών και Αιτημάτων Αποφοίτων</a:t>
          </a:r>
          <a:endParaRPr lang="en-US" sz="2400" dirty="0"/>
        </a:p>
      </dgm:t>
    </dgm:pt>
    <dgm:pt modelId="{FC6DCB69-2EEE-3D43-80D0-65F5AAF29484}" type="parTrans" cxnId="{8A3966A0-1196-AF45-9DD9-4476787EC56F}">
      <dgm:prSet/>
      <dgm:spPr/>
      <dgm:t>
        <a:bodyPr/>
        <a:lstStyle/>
        <a:p>
          <a:endParaRPr lang="en-US"/>
        </a:p>
      </dgm:t>
    </dgm:pt>
    <dgm:pt modelId="{67F2941B-B5EC-9844-BF47-6EDA7C167BD3}" type="sibTrans" cxnId="{8A3966A0-1196-AF45-9DD9-4476787EC56F}">
      <dgm:prSet/>
      <dgm:spPr/>
      <dgm:t>
        <a:bodyPr/>
        <a:lstStyle/>
        <a:p>
          <a:endParaRPr lang="en-US"/>
        </a:p>
      </dgm:t>
    </dgm:pt>
    <dgm:pt modelId="{BA9A120E-2B91-4748-83AB-C920DE4B4F02}">
      <dgm:prSet phldrT="[Text]" custT="1"/>
      <dgm:spPr/>
      <dgm:t>
        <a:bodyPr/>
        <a:lstStyle/>
        <a:p>
          <a:r>
            <a:rPr lang="el-GR" sz="1800" b="1" dirty="0" smtClean="0">
              <a:solidFill>
                <a:srgbClr val="000000"/>
              </a:solidFill>
            </a:rPr>
            <a:t>Μετά την ολοκλήρωση των δύο (2) προηγούμενων σταδίων  ΑΝΤΙΣΤΟΙΧΗΣΗ:</a:t>
          </a:r>
          <a:endParaRPr lang="en-US" sz="1800" dirty="0"/>
        </a:p>
      </dgm:t>
    </dgm:pt>
    <dgm:pt modelId="{BBDE8B70-4A84-1A44-8BD6-A0486AC3F5FC}" type="parTrans" cxnId="{7AC55487-D6B8-9546-B582-3F96E92B0C31}">
      <dgm:prSet/>
      <dgm:spPr/>
      <dgm:t>
        <a:bodyPr/>
        <a:lstStyle/>
        <a:p>
          <a:endParaRPr lang="en-US"/>
        </a:p>
      </dgm:t>
    </dgm:pt>
    <dgm:pt modelId="{9E087FDE-AF3F-044F-BA7A-5F6ED2D82FAD}" type="sibTrans" cxnId="{7AC55487-D6B8-9546-B582-3F96E92B0C31}">
      <dgm:prSet/>
      <dgm:spPr/>
      <dgm:t>
        <a:bodyPr/>
        <a:lstStyle/>
        <a:p>
          <a:endParaRPr lang="en-US"/>
        </a:p>
      </dgm:t>
    </dgm:pt>
    <dgm:pt modelId="{F586EAEE-4EBE-AB47-BFE3-7C1BFBABF276}">
      <dgm:prSet custT="1"/>
      <dgm:spPr/>
      <dgm:t>
        <a:bodyPr/>
        <a:lstStyle/>
        <a:p>
          <a:r>
            <a:rPr lang="el-GR" sz="1800" b="1" dirty="0" smtClean="0">
              <a:solidFill>
                <a:srgbClr val="000000"/>
              </a:solidFill>
            </a:rPr>
            <a:t>αυτόματα από το Πληροφοριακό Σύστημα</a:t>
          </a:r>
          <a:r>
            <a:rPr lang="el-GR" sz="1800" dirty="0" smtClean="0">
              <a:solidFill>
                <a:srgbClr val="000000"/>
              </a:solidFill>
            </a:rPr>
            <a:t>, όπου για κάθε θέση θα δύναται να αντιστοιχούνται περισσότεροι του ενός υποψηφίου (έως 4)</a:t>
          </a:r>
          <a:endParaRPr lang="el-GR" sz="1800" dirty="0">
            <a:solidFill>
              <a:srgbClr val="000000"/>
            </a:solidFill>
          </a:endParaRPr>
        </a:p>
      </dgm:t>
    </dgm:pt>
    <dgm:pt modelId="{6B7FF4F7-00C3-DB48-BC1B-7F6170B058F6}" type="parTrans" cxnId="{04323026-CDC4-B94C-896D-5741726E90C3}">
      <dgm:prSet/>
      <dgm:spPr/>
      <dgm:t>
        <a:bodyPr/>
        <a:lstStyle/>
        <a:p>
          <a:endParaRPr lang="en-US"/>
        </a:p>
      </dgm:t>
    </dgm:pt>
    <dgm:pt modelId="{42207A52-402B-0B42-A202-03CF587CE226}" type="sibTrans" cxnId="{04323026-CDC4-B94C-896D-5741726E90C3}">
      <dgm:prSet/>
      <dgm:spPr/>
      <dgm:t>
        <a:bodyPr/>
        <a:lstStyle/>
        <a:p>
          <a:endParaRPr lang="en-US"/>
        </a:p>
      </dgm:t>
    </dgm:pt>
    <dgm:pt modelId="{178CCE1D-A0FA-6140-9A5B-98AC38673587}">
      <dgm:prSet custT="1"/>
      <dgm:spPr/>
      <dgm:t>
        <a:bodyPr/>
        <a:lstStyle/>
        <a:p>
          <a:r>
            <a:rPr lang="el-GR" sz="1800" dirty="0" smtClean="0">
              <a:solidFill>
                <a:srgbClr val="000000"/>
              </a:solidFill>
            </a:rPr>
            <a:t>σύμφωνα με </a:t>
          </a:r>
          <a:r>
            <a:rPr lang="el-GR" sz="1800" b="1" dirty="0" smtClean="0">
              <a:solidFill>
                <a:srgbClr val="000000"/>
              </a:solidFill>
            </a:rPr>
            <a:t>μία σειρά καθορισμένων κριτηρίων </a:t>
          </a:r>
          <a:r>
            <a:rPr lang="el-GR" sz="1800" dirty="0" smtClean="0">
              <a:solidFill>
                <a:srgbClr val="000000"/>
              </a:solidFill>
            </a:rPr>
            <a:t>όπως βαθμός απολυτηρίου, έτος αποφοίτησης δήλωση σειράς </a:t>
          </a:r>
          <a:r>
            <a:rPr lang="el-GR" sz="1800" dirty="0" err="1" smtClean="0">
              <a:solidFill>
                <a:srgbClr val="000000"/>
              </a:solidFill>
            </a:rPr>
            <a:t>προτίμησης,κτλ</a:t>
          </a:r>
          <a:r>
            <a:rPr lang="el-GR" sz="1800" dirty="0" smtClean="0">
              <a:solidFill>
                <a:srgbClr val="000000"/>
              </a:solidFill>
            </a:rPr>
            <a:t>.</a:t>
          </a:r>
          <a:endParaRPr lang="el-GR" sz="1800" dirty="0">
            <a:solidFill>
              <a:srgbClr val="000000"/>
            </a:solidFill>
          </a:endParaRPr>
        </a:p>
      </dgm:t>
    </dgm:pt>
    <dgm:pt modelId="{E8DBAA6B-1746-DB45-8959-5A6EBA616B47}" type="parTrans" cxnId="{DF2FA7B6-0397-8841-815D-48C23486848E}">
      <dgm:prSet/>
      <dgm:spPr/>
      <dgm:t>
        <a:bodyPr/>
        <a:lstStyle/>
        <a:p>
          <a:endParaRPr lang="en-US"/>
        </a:p>
      </dgm:t>
    </dgm:pt>
    <dgm:pt modelId="{F10C529C-328F-DB4F-9F0C-D805465B7D94}" type="sibTrans" cxnId="{DF2FA7B6-0397-8841-815D-48C23486848E}">
      <dgm:prSet/>
      <dgm:spPr/>
      <dgm:t>
        <a:bodyPr/>
        <a:lstStyle/>
        <a:p>
          <a:endParaRPr lang="en-US"/>
        </a:p>
      </dgm:t>
    </dgm:pt>
    <dgm:pt modelId="{7F4A88E8-0844-334A-812D-E9620D74D639}">
      <dgm:prSet custT="1"/>
      <dgm:spPr/>
      <dgm:t>
        <a:bodyPr/>
        <a:lstStyle/>
        <a:p>
          <a:endParaRPr lang="el-GR" sz="1800" dirty="0">
            <a:solidFill>
              <a:srgbClr val="000000"/>
            </a:solidFill>
          </a:endParaRPr>
        </a:p>
      </dgm:t>
    </dgm:pt>
    <dgm:pt modelId="{CA6454C9-A8D8-2340-ADE9-31183B49E720}" type="parTrans" cxnId="{4AA20237-0A49-9E4F-AD57-8944CA024AAE}">
      <dgm:prSet/>
      <dgm:spPr/>
      <dgm:t>
        <a:bodyPr/>
        <a:lstStyle/>
        <a:p>
          <a:endParaRPr lang="en-US"/>
        </a:p>
      </dgm:t>
    </dgm:pt>
    <dgm:pt modelId="{DA447F0B-F07B-984A-8CA1-C1F02A3DCFD7}" type="sibTrans" cxnId="{4AA20237-0A49-9E4F-AD57-8944CA024AAE}">
      <dgm:prSet/>
      <dgm:spPr/>
      <dgm:t>
        <a:bodyPr/>
        <a:lstStyle/>
        <a:p>
          <a:endParaRPr lang="en-US"/>
        </a:p>
      </dgm:t>
    </dgm:pt>
    <dgm:pt modelId="{61AA9E09-FC4A-47E2-AB9D-FB79F1081E65}">
      <dgm:prSet phldrT="[Text]" custT="1"/>
      <dgm:spPr/>
      <dgm:t>
        <a:bodyPr/>
        <a:lstStyle/>
        <a:p>
          <a:endParaRPr lang="en-US" sz="1800" dirty="0"/>
        </a:p>
      </dgm:t>
    </dgm:pt>
    <dgm:pt modelId="{F8037E5F-52A9-4943-9A7A-4028BA61D068}" type="parTrans" cxnId="{812A9B08-0C7A-4FBB-AE73-2D8010B5BC0A}">
      <dgm:prSet/>
      <dgm:spPr/>
      <dgm:t>
        <a:bodyPr/>
        <a:lstStyle/>
        <a:p>
          <a:endParaRPr lang="el-GR"/>
        </a:p>
      </dgm:t>
    </dgm:pt>
    <dgm:pt modelId="{57E8FF74-06F0-4FE4-983E-ABDB8E91A45A}" type="sibTrans" cxnId="{812A9B08-0C7A-4FBB-AE73-2D8010B5BC0A}">
      <dgm:prSet/>
      <dgm:spPr/>
      <dgm:t>
        <a:bodyPr/>
        <a:lstStyle/>
        <a:p>
          <a:endParaRPr lang="el-GR"/>
        </a:p>
      </dgm:t>
    </dgm:pt>
    <dgm:pt modelId="{EA154DD3-9671-A447-BE7D-6B1154BC9767}">
      <dgm:prSet phldrT="[Text]" custT="1"/>
      <dgm:spPr/>
      <dgm:t>
        <a:bodyPr/>
        <a:lstStyle/>
        <a:p>
          <a:endParaRPr lang="en-US" sz="1800" dirty="0"/>
        </a:p>
      </dgm:t>
    </dgm:pt>
    <dgm:pt modelId="{31634640-2D6E-2746-91D7-A889FAF97095}" type="sibTrans" cxnId="{99F681B7-E27A-9C4E-996C-CAD3238B1329}">
      <dgm:prSet/>
      <dgm:spPr/>
      <dgm:t>
        <a:bodyPr/>
        <a:lstStyle/>
        <a:p>
          <a:endParaRPr lang="en-US"/>
        </a:p>
      </dgm:t>
    </dgm:pt>
    <dgm:pt modelId="{F9E18D4E-EC2A-A744-85C0-DD40C6AE3116}" type="parTrans" cxnId="{99F681B7-E27A-9C4E-996C-CAD3238B1329}">
      <dgm:prSet/>
      <dgm:spPr/>
      <dgm:t>
        <a:bodyPr/>
        <a:lstStyle/>
        <a:p>
          <a:endParaRPr lang="en-US"/>
        </a:p>
      </dgm:t>
    </dgm:pt>
    <dgm:pt modelId="{58F8A207-7B33-074E-AA65-B86CAC074BCC}" type="pres">
      <dgm:prSet presAssocID="{A65E3089-D9C0-6949-9C58-62EFFFDBF1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E65992-9C1D-F848-9D4A-B7A4AF30171C}" type="pres">
      <dgm:prSet presAssocID="{EC7B95E6-08A7-3B4B-BBDF-64FC000E4538}" presName="parentText" presStyleLbl="node1" presStyleIdx="0" presStyleCnt="2" custScaleX="86174" custScaleY="298180" custLinFactNeighborY="-358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2F94D-72A4-F54E-93C3-8A6526A69439}" type="pres">
      <dgm:prSet presAssocID="{EC7B95E6-08A7-3B4B-BBDF-64FC000E4538}" presName="childText" presStyleLbl="revTx" presStyleIdx="0" presStyleCnt="2" custScaleY="3209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93B05-BA86-4AEE-8566-E29B97C4BA9F}" type="pres">
      <dgm:prSet presAssocID="{EA154DD3-9671-A447-BE7D-6B1154BC9767}" presName="parentText" presStyleLbl="node1" presStyleIdx="1" presStyleCnt="2">
        <dgm:presLayoutVars>
          <dgm:chMax val="0"/>
          <dgm:bulletEnabled val="1"/>
        </dgm:presLayoutVars>
      </dgm:prSet>
      <dgm:spPr>
        <a:prstGeom prst="actionButtonBlank">
          <a:avLst/>
        </a:prstGeom>
      </dgm:spPr>
      <dgm:t>
        <a:bodyPr/>
        <a:lstStyle/>
        <a:p>
          <a:endParaRPr lang="el-GR"/>
        </a:p>
      </dgm:t>
    </dgm:pt>
    <dgm:pt modelId="{139B8DA3-28FB-4CD7-9755-2C0E02BDA67D}" type="pres">
      <dgm:prSet presAssocID="{EA154DD3-9671-A447-BE7D-6B1154BC976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1338100-0940-46EF-BBD5-EB4ED06390ED}" type="presOf" srcId="{EA154DD3-9671-A447-BE7D-6B1154BC9767}" destId="{92593B05-BA86-4AEE-8566-E29B97C4BA9F}" srcOrd="0" destOrd="0" presId="urn:microsoft.com/office/officeart/2005/8/layout/vList2"/>
    <dgm:cxn modelId="{7AC55487-D6B8-9546-B582-3F96E92B0C31}" srcId="{EC7B95E6-08A7-3B4B-BBDF-64FC000E4538}" destId="{BA9A120E-2B91-4748-83AB-C920DE4B4F02}" srcOrd="1" destOrd="0" parTransId="{BBDE8B70-4A84-1A44-8BD6-A0486AC3F5FC}" sibTransId="{9E087FDE-AF3F-044F-BA7A-5F6ED2D82FAD}"/>
    <dgm:cxn modelId="{04323026-CDC4-B94C-896D-5741726E90C3}" srcId="{BA9A120E-2B91-4748-83AB-C920DE4B4F02}" destId="{F586EAEE-4EBE-AB47-BFE3-7C1BFBABF276}" srcOrd="0" destOrd="0" parTransId="{6B7FF4F7-00C3-DB48-BC1B-7F6170B058F6}" sibTransId="{42207A52-402B-0B42-A202-03CF587CE226}"/>
    <dgm:cxn modelId="{1C6778AA-1CA8-4FFA-B855-78470863DEBB}" type="presOf" srcId="{7F4A88E8-0844-334A-812D-E9620D74D639}" destId="{139B8DA3-28FB-4CD7-9755-2C0E02BDA67D}" srcOrd="0" destOrd="0" presId="urn:microsoft.com/office/officeart/2005/8/layout/vList2"/>
    <dgm:cxn modelId="{13E0FAB4-5E14-4911-A703-711293B14716}" type="presOf" srcId="{EC7B95E6-08A7-3B4B-BBDF-64FC000E4538}" destId="{71E65992-9C1D-F848-9D4A-B7A4AF30171C}" srcOrd="0" destOrd="0" presId="urn:microsoft.com/office/officeart/2005/8/layout/vList2"/>
    <dgm:cxn modelId="{812A9B08-0C7A-4FBB-AE73-2D8010B5BC0A}" srcId="{EC7B95E6-08A7-3B4B-BBDF-64FC000E4538}" destId="{61AA9E09-FC4A-47E2-AB9D-FB79F1081E65}" srcOrd="0" destOrd="0" parTransId="{F8037E5F-52A9-4943-9A7A-4028BA61D068}" sibTransId="{57E8FF74-06F0-4FE4-983E-ABDB8E91A45A}"/>
    <dgm:cxn modelId="{6ED74829-A90C-47B0-8603-1EEF0959BB3D}" type="presOf" srcId="{178CCE1D-A0FA-6140-9A5B-98AC38673587}" destId="{F362F94D-72A4-F54E-93C3-8A6526A69439}" srcOrd="0" destOrd="3" presId="urn:microsoft.com/office/officeart/2005/8/layout/vList2"/>
    <dgm:cxn modelId="{C102D99D-0E7A-4E9B-8FD9-7DE6070F0D87}" type="presOf" srcId="{61AA9E09-FC4A-47E2-AB9D-FB79F1081E65}" destId="{F362F94D-72A4-F54E-93C3-8A6526A69439}" srcOrd="0" destOrd="0" presId="urn:microsoft.com/office/officeart/2005/8/layout/vList2"/>
    <dgm:cxn modelId="{94C6E970-6241-4A49-AEC8-1C0521577E97}" type="presOf" srcId="{F586EAEE-4EBE-AB47-BFE3-7C1BFBABF276}" destId="{F362F94D-72A4-F54E-93C3-8A6526A69439}" srcOrd="0" destOrd="2" presId="urn:microsoft.com/office/officeart/2005/8/layout/vList2"/>
    <dgm:cxn modelId="{9A54DE43-F8E9-4A7C-BDBD-239A3F2A7344}" type="presOf" srcId="{BA9A120E-2B91-4748-83AB-C920DE4B4F02}" destId="{F362F94D-72A4-F54E-93C3-8A6526A69439}" srcOrd="0" destOrd="1" presId="urn:microsoft.com/office/officeart/2005/8/layout/vList2"/>
    <dgm:cxn modelId="{8A3966A0-1196-AF45-9DD9-4476787EC56F}" srcId="{A65E3089-D9C0-6949-9C58-62EFFFDBF185}" destId="{EC7B95E6-08A7-3B4B-BBDF-64FC000E4538}" srcOrd="0" destOrd="0" parTransId="{FC6DCB69-2EEE-3D43-80D0-65F5AAF29484}" sibTransId="{67F2941B-B5EC-9844-BF47-6EDA7C167BD3}"/>
    <dgm:cxn modelId="{99F681B7-E27A-9C4E-996C-CAD3238B1329}" srcId="{A65E3089-D9C0-6949-9C58-62EFFFDBF185}" destId="{EA154DD3-9671-A447-BE7D-6B1154BC9767}" srcOrd="1" destOrd="0" parTransId="{F9E18D4E-EC2A-A744-85C0-DD40C6AE3116}" sibTransId="{31634640-2D6E-2746-91D7-A889FAF97095}"/>
    <dgm:cxn modelId="{84F79BA1-7405-4B4F-86E4-260393F64C99}" type="presOf" srcId="{A65E3089-D9C0-6949-9C58-62EFFFDBF185}" destId="{58F8A207-7B33-074E-AA65-B86CAC074BCC}" srcOrd="0" destOrd="0" presId="urn:microsoft.com/office/officeart/2005/8/layout/vList2"/>
    <dgm:cxn modelId="{DF2FA7B6-0397-8841-815D-48C23486848E}" srcId="{BA9A120E-2B91-4748-83AB-C920DE4B4F02}" destId="{178CCE1D-A0FA-6140-9A5B-98AC38673587}" srcOrd="1" destOrd="0" parTransId="{E8DBAA6B-1746-DB45-8959-5A6EBA616B47}" sibTransId="{F10C529C-328F-DB4F-9F0C-D805465B7D94}"/>
    <dgm:cxn modelId="{4AA20237-0A49-9E4F-AD57-8944CA024AAE}" srcId="{EA154DD3-9671-A447-BE7D-6B1154BC9767}" destId="{7F4A88E8-0844-334A-812D-E9620D74D639}" srcOrd="0" destOrd="0" parTransId="{CA6454C9-A8D8-2340-ADE9-31183B49E720}" sibTransId="{DA447F0B-F07B-984A-8CA1-C1F02A3DCFD7}"/>
    <dgm:cxn modelId="{4722D305-1CC7-4EAF-BB99-7C70843707DA}" type="presParOf" srcId="{58F8A207-7B33-074E-AA65-B86CAC074BCC}" destId="{71E65992-9C1D-F848-9D4A-B7A4AF30171C}" srcOrd="0" destOrd="0" presId="urn:microsoft.com/office/officeart/2005/8/layout/vList2"/>
    <dgm:cxn modelId="{80418E6E-ED99-40D2-9B7B-DA8362534B92}" type="presParOf" srcId="{58F8A207-7B33-074E-AA65-B86CAC074BCC}" destId="{F362F94D-72A4-F54E-93C3-8A6526A69439}" srcOrd="1" destOrd="0" presId="urn:microsoft.com/office/officeart/2005/8/layout/vList2"/>
    <dgm:cxn modelId="{F681B792-EB9F-4AC0-A4E7-89BE56796B9F}" type="presParOf" srcId="{58F8A207-7B33-074E-AA65-B86CAC074BCC}" destId="{92593B05-BA86-4AEE-8566-E29B97C4BA9F}" srcOrd="2" destOrd="0" presId="urn:microsoft.com/office/officeart/2005/8/layout/vList2"/>
    <dgm:cxn modelId="{ACD3A6D7-8585-42C9-B568-3EAFD08A88B6}" type="presParOf" srcId="{58F8A207-7B33-074E-AA65-B86CAC074BCC}" destId="{139B8DA3-28FB-4CD7-9755-2C0E02BDA67D}" srcOrd="3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1B25CF-2627-9349-913C-BBD30069EDCF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B5AD30-DC5A-4545-A24E-5B3CF424519B}">
      <dgm:prSet phldrT="[Text]"/>
      <dgm:spPr/>
      <dgm:t>
        <a:bodyPr/>
        <a:lstStyle/>
        <a:p>
          <a:pPr algn="ctr"/>
          <a:r>
            <a:rPr lang="el-GR" dirty="0" smtClean="0"/>
            <a:t>Πιστοποίηση στοιχείων μητρώου για επιχειρήσεις</a:t>
          </a:r>
          <a:endParaRPr lang="en-US" dirty="0"/>
        </a:p>
      </dgm:t>
    </dgm:pt>
    <dgm:pt modelId="{D0A93863-FF5E-D64E-835E-B70DFBD33E4B}" type="parTrans" cxnId="{DAC529B9-6B17-044B-8A79-CF7F3F0A8F07}">
      <dgm:prSet/>
      <dgm:spPr/>
      <dgm:t>
        <a:bodyPr/>
        <a:lstStyle/>
        <a:p>
          <a:endParaRPr lang="en-US"/>
        </a:p>
      </dgm:t>
    </dgm:pt>
    <dgm:pt modelId="{6D8B3AC4-3395-2544-A1E5-F778448174B5}" type="sibTrans" cxnId="{DAC529B9-6B17-044B-8A79-CF7F3F0A8F07}">
      <dgm:prSet/>
      <dgm:spPr/>
      <dgm:t>
        <a:bodyPr/>
        <a:lstStyle/>
        <a:p>
          <a:endParaRPr lang="en-US"/>
        </a:p>
      </dgm:t>
    </dgm:pt>
    <dgm:pt modelId="{797713CE-DD88-5F42-806B-1CD3EE7EABAC}">
      <dgm:prSet phldrT="[Text]" custT="1"/>
      <dgm:spPr/>
      <dgm:t>
        <a:bodyPr/>
        <a:lstStyle/>
        <a:p>
          <a:r>
            <a:rPr lang="el-GR" sz="2400" b="0" dirty="0" smtClean="0">
              <a:ln w="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ffectLst/>
            </a:rPr>
            <a:t>Διασταύρωση μέσω διασύνδεσης με άλλα συστήματα (πχ </a:t>
          </a:r>
          <a:r>
            <a:rPr lang="en-US" sz="2400" b="0" dirty="0" smtClean="0">
              <a:ln w="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ffectLst/>
            </a:rPr>
            <a:t>taxis, </a:t>
          </a:r>
          <a:r>
            <a:rPr lang="el-GR" sz="2400" b="0" dirty="0" smtClean="0">
              <a:ln w="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ffectLst/>
            </a:rPr>
            <a:t>ΙΚΑ) από τα στοιχεία που καταγράφηκαν στο μητρώο ότι οι επιχειρήσεις είναι ενεργές</a:t>
          </a:r>
          <a:r>
            <a:rPr lang="el-GR" sz="2400" b="0" dirty="0" smtClean="0">
              <a:ln>
                <a:noFill/>
              </a:ln>
              <a:solidFill>
                <a:srgbClr val="000000"/>
              </a:solidFill>
              <a:effectLst/>
            </a:rPr>
            <a:t> </a:t>
          </a:r>
          <a:r>
            <a:rPr lang="el-GR" sz="2400" dirty="0" smtClean="0">
              <a:ln>
                <a:noFill/>
              </a:ln>
              <a:solidFill>
                <a:srgbClr val="000000"/>
              </a:solidFill>
              <a:effectLst/>
            </a:rPr>
            <a:t>  </a:t>
          </a:r>
          <a:endParaRPr lang="en-US" sz="2400" dirty="0">
            <a:solidFill>
              <a:srgbClr val="000000"/>
            </a:solidFill>
          </a:endParaRPr>
        </a:p>
      </dgm:t>
    </dgm:pt>
    <dgm:pt modelId="{1B62C1AA-7CD5-204F-ADD2-C3A98CEC1943}" type="parTrans" cxnId="{10E83734-F7AC-C149-86C3-7C5703C2F2BA}">
      <dgm:prSet/>
      <dgm:spPr/>
      <dgm:t>
        <a:bodyPr/>
        <a:lstStyle/>
        <a:p>
          <a:endParaRPr lang="en-US"/>
        </a:p>
      </dgm:t>
    </dgm:pt>
    <dgm:pt modelId="{0231B28A-DCC6-D946-996B-7EE4B12B3D26}" type="sibTrans" cxnId="{10E83734-F7AC-C149-86C3-7C5703C2F2BA}">
      <dgm:prSet/>
      <dgm:spPr/>
      <dgm:t>
        <a:bodyPr/>
        <a:lstStyle/>
        <a:p>
          <a:endParaRPr lang="en-US"/>
        </a:p>
      </dgm:t>
    </dgm:pt>
    <dgm:pt modelId="{77ED6A06-6FD3-A440-B2E2-506AC8FB6CC5}" type="pres">
      <dgm:prSet presAssocID="{241B25CF-2627-9349-913C-BBD30069ED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554336A-5017-C84E-8991-2AFDC2132A87}" type="pres">
      <dgm:prSet presAssocID="{F7B5AD30-DC5A-4545-A24E-5B3CF424519B}" presName="parentText" presStyleLbl="node1" presStyleIdx="0" presStyleCnt="1" custScaleY="78084" custLinFactNeighborY="-134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A006427-EF0C-2D46-B626-A8C1D55A3E20}" type="pres">
      <dgm:prSet presAssocID="{F7B5AD30-DC5A-4545-A24E-5B3CF424519B}" presName="childText" presStyleLbl="revTx" presStyleIdx="0" presStyleCnt="1" custScaleY="115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C529B9-6B17-044B-8A79-CF7F3F0A8F07}" srcId="{241B25CF-2627-9349-913C-BBD30069EDCF}" destId="{F7B5AD30-DC5A-4545-A24E-5B3CF424519B}" srcOrd="0" destOrd="0" parTransId="{D0A93863-FF5E-D64E-835E-B70DFBD33E4B}" sibTransId="{6D8B3AC4-3395-2544-A1E5-F778448174B5}"/>
    <dgm:cxn modelId="{10E83734-F7AC-C149-86C3-7C5703C2F2BA}" srcId="{F7B5AD30-DC5A-4545-A24E-5B3CF424519B}" destId="{797713CE-DD88-5F42-806B-1CD3EE7EABAC}" srcOrd="0" destOrd="0" parTransId="{1B62C1AA-7CD5-204F-ADD2-C3A98CEC1943}" sibTransId="{0231B28A-DCC6-D946-996B-7EE4B12B3D26}"/>
    <dgm:cxn modelId="{E86B9AD8-0FD3-49CA-81AC-061CAA713D8C}" type="presOf" srcId="{F7B5AD30-DC5A-4545-A24E-5B3CF424519B}" destId="{1554336A-5017-C84E-8991-2AFDC2132A87}" srcOrd="0" destOrd="0" presId="urn:microsoft.com/office/officeart/2005/8/layout/vList2"/>
    <dgm:cxn modelId="{94499988-F48B-45E0-B406-90CC377AADA5}" type="presOf" srcId="{797713CE-DD88-5F42-806B-1CD3EE7EABAC}" destId="{7A006427-EF0C-2D46-B626-A8C1D55A3E20}" srcOrd="0" destOrd="0" presId="urn:microsoft.com/office/officeart/2005/8/layout/vList2"/>
    <dgm:cxn modelId="{BFF6AE30-FB17-4C12-8A8F-E149C6DBB27E}" type="presOf" srcId="{241B25CF-2627-9349-913C-BBD30069EDCF}" destId="{77ED6A06-6FD3-A440-B2E2-506AC8FB6CC5}" srcOrd="0" destOrd="0" presId="urn:microsoft.com/office/officeart/2005/8/layout/vList2"/>
    <dgm:cxn modelId="{788EFC04-04FC-4C86-8EB0-B43F2627107A}" type="presParOf" srcId="{77ED6A06-6FD3-A440-B2E2-506AC8FB6CC5}" destId="{1554336A-5017-C84E-8991-2AFDC2132A87}" srcOrd="0" destOrd="0" presId="urn:microsoft.com/office/officeart/2005/8/layout/vList2"/>
    <dgm:cxn modelId="{1769EB4E-F8ED-45C5-B39C-15B3F796E948}" type="presParOf" srcId="{77ED6A06-6FD3-A440-B2E2-506AC8FB6CC5}" destId="{7A006427-EF0C-2D46-B626-A8C1D55A3E20}" srcOrd="1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E4445A-CBAA-FF47-9072-7D4270340560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45B18E-2FD8-9345-83B7-11062300808A}">
      <dgm:prSet phldrT="[Text]"/>
      <dgm:spPr/>
      <dgm:t>
        <a:bodyPr/>
        <a:lstStyle/>
        <a:p>
          <a:pPr algn="ctr"/>
          <a:r>
            <a:rPr lang="el-GR" dirty="0" smtClean="0"/>
            <a:t>Πιστοποίηση στοιχείων μητρώου για αποφοίτους</a:t>
          </a:r>
          <a:endParaRPr lang="en-US" dirty="0"/>
        </a:p>
      </dgm:t>
    </dgm:pt>
    <dgm:pt modelId="{18646252-5227-1C4B-969C-2167B550C50F}" type="parTrans" cxnId="{842E78CE-3806-B345-9C38-F32DA359DDBB}">
      <dgm:prSet/>
      <dgm:spPr/>
      <dgm:t>
        <a:bodyPr/>
        <a:lstStyle/>
        <a:p>
          <a:endParaRPr lang="en-US"/>
        </a:p>
      </dgm:t>
    </dgm:pt>
    <dgm:pt modelId="{58357EC9-9EB7-BD48-970E-DF1DAAB1402E}" type="sibTrans" cxnId="{842E78CE-3806-B345-9C38-F32DA359DDBB}">
      <dgm:prSet/>
      <dgm:spPr/>
      <dgm:t>
        <a:bodyPr/>
        <a:lstStyle/>
        <a:p>
          <a:endParaRPr lang="en-US"/>
        </a:p>
      </dgm:t>
    </dgm:pt>
    <dgm:pt modelId="{DB0C5D02-5DDC-394A-AA74-D46B9DD4CAFB}">
      <dgm:prSet phldrT="[Text]"/>
      <dgm:spPr/>
      <dgm:t>
        <a:bodyPr/>
        <a:lstStyle/>
        <a:p>
          <a:r>
            <a:rPr lang="el-GR" b="0" dirty="0" smtClean="0">
              <a:solidFill>
                <a:srgbClr val="000000"/>
              </a:solidFill>
            </a:rPr>
            <a:t>Επιβεβαίωση από τους αντίστοιχους διευθυντές των ΕΠΑΛ (είτε με φαξ είτε ηλεκτρονικά) </a:t>
          </a:r>
          <a:r>
            <a:rPr lang="el-GR" b="0" dirty="0" err="1" smtClean="0">
              <a:solidFill>
                <a:srgbClr val="000000"/>
              </a:solidFill>
            </a:rPr>
            <a:t>οτι</a:t>
          </a:r>
          <a:r>
            <a:rPr lang="el-GR" b="0" dirty="0" smtClean="0">
              <a:solidFill>
                <a:srgbClr val="000000"/>
              </a:solidFill>
            </a:rPr>
            <a:t> έλαβαν τα δικαιολογητικά και τα αρχειοθέτησαν.</a:t>
          </a:r>
          <a:endParaRPr lang="en-US" b="0" dirty="0">
            <a:solidFill>
              <a:srgbClr val="000000"/>
            </a:solidFill>
          </a:endParaRPr>
        </a:p>
      </dgm:t>
    </dgm:pt>
    <dgm:pt modelId="{472126BD-9E2B-F449-9453-7313CBB257CE}" type="parTrans" cxnId="{A56CFED1-4FA5-6B4E-9800-721A0F8CF92B}">
      <dgm:prSet/>
      <dgm:spPr/>
      <dgm:t>
        <a:bodyPr/>
        <a:lstStyle/>
        <a:p>
          <a:endParaRPr lang="en-US"/>
        </a:p>
      </dgm:t>
    </dgm:pt>
    <dgm:pt modelId="{DF510E05-4D98-4440-996F-8D0D889EEB67}" type="sibTrans" cxnId="{A56CFED1-4FA5-6B4E-9800-721A0F8CF92B}">
      <dgm:prSet/>
      <dgm:spPr/>
      <dgm:t>
        <a:bodyPr/>
        <a:lstStyle/>
        <a:p>
          <a:endParaRPr lang="en-US"/>
        </a:p>
      </dgm:t>
    </dgm:pt>
    <dgm:pt modelId="{E9A38383-C08F-4840-9208-D3AF14885D02}" type="pres">
      <dgm:prSet presAssocID="{94E4445A-CBAA-FF47-9072-7D42703405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5FBC675-5F3E-004B-8D82-D89666CDA0E6}" type="pres">
      <dgm:prSet presAssocID="{CD45B18E-2FD8-9345-83B7-11062300808A}" presName="parentText" presStyleLbl="node1" presStyleIdx="0" presStyleCnt="1" custScaleY="123641" custLinFactNeighborY="-1040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EDE1F0-E69C-0B46-BFD4-546833C1C66C}" type="pres">
      <dgm:prSet presAssocID="{CD45B18E-2FD8-9345-83B7-11062300808A}" presName="childText" presStyleLbl="revTx" presStyleIdx="0" presStyleCnt="1" custScaleY="105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2E78CE-3806-B345-9C38-F32DA359DDBB}" srcId="{94E4445A-CBAA-FF47-9072-7D4270340560}" destId="{CD45B18E-2FD8-9345-83B7-11062300808A}" srcOrd="0" destOrd="0" parTransId="{18646252-5227-1C4B-969C-2167B550C50F}" sibTransId="{58357EC9-9EB7-BD48-970E-DF1DAAB1402E}"/>
    <dgm:cxn modelId="{A56CFED1-4FA5-6B4E-9800-721A0F8CF92B}" srcId="{CD45B18E-2FD8-9345-83B7-11062300808A}" destId="{DB0C5D02-5DDC-394A-AA74-D46B9DD4CAFB}" srcOrd="0" destOrd="0" parTransId="{472126BD-9E2B-F449-9453-7313CBB257CE}" sibTransId="{DF510E05-4D98-4440-996F-8D0D889EEB67}"/>
    <dgm:cxn modelId="{EF4D324C-9808-4387-9297-3C6B9000D605}" type="presOf" srcId="{94E4445A-CBAA-FF47-9072-7D4270340560}" destId="{E9A38383-C08F-4840-9208-D3AF14885D02}" srcOrd="0" destOrd="0" presId="urn:microsoft.com/office/officeart/2005/8/layout/vList2"/>
    <dgm:cxn modelId="{0B14F51F-4C11-4B31-A6D1-36D7966C1D36}" type="presOf" srcId="{DB0C5D02-5DDC-394A-AA74-D46B9DD4CAFB}" destId="{AAEDE1F0-E69C-0B46-BFD4-546833C1C66C}" srcOrd="0" destOrd="0" presId="urn:microsoft.com/office/officeart/2005/8/layout/vList2"/>
    <dgm:cxn modelId="{51E2E3A8-6DF6-4BDF-97EB-01422F1A6A26}" type="presOf" srcId="{CD45B18E-2FD8-9345-83B7-11062300808A}" destId="{D5FBC675-5F3E-004B-8D82-D89666CDA0E6}" srcOrd="0" destOrd="0" presId="urn:microsoft.com/office/officeart/2005/8/layout/vList2"/>
    <dgm:cxn modelId="{682B66A6-F139-4284-8624-2E581D67C931}" type="presParOf" srcId="{E9A38383-C08F-4840-9208-D3AF14885D02}" destId="{D5FBC675-5F3E-004B-8D82-D89666CDA0E6}" srcOrd="0" destOrd="0" presId="urn:microsoft.com/office/officeart/2005/8/layout/vList2"/>
    <dgm:cxn modelId="{4F954377-8E21-45B9-AC9B-B4F2FDAC0BA5}" type="presParOf" srcId="{E9A38383-C08F-4840-9208-D3AF14885D02}" destId="{AAEDE1F0-E69C-0B46-BFD4-546833C1C66C}" srcOrd="1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165B7F-D928-2646-B1DA-F492FF0B4C7D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D80292-11E0-B541-9193-8516C594DD39}">
      <dgm:prSet phldrT="[Text]"/>
      <dgm:spPr/>
      <dgm:t>
        <a:bodyPr/>
        <a:lstStyle/>
        <a:p>
          <a:r>
            <a:rPr lang="el-GR" b="1" dirty="0" smtClean="0">
              <a:solidFill>
                <a:srgbClr val="FFFFFF"/>
              </a:solidFill>
            </a:rPr>
            <a:t>Πληρωμή Υποτροφίας  Αποφοίτων</a:t>
          </a:r>
          <a:endParaRPr lang="en-US" dirty="0"/>
        </a:p>
      </dgm:t>
    </dgm:pt>
    <dgm:pt modelId="{04EF2B8D-D0EB-4D42-AB69-431CE33C0427}" type="parTrans" cxnId="{0899E4FD-A7E8-664D-BA00-D6C78FC6B89B}">
      <dgm:prSet/>
      <dgm:spPr/>
      <dgm:t>
        <a:bodyPr/>
        <a:lstStyle/>
        <a:p>
          <a:endParaRPr lang="en-US"/>
        </a:p>
      </dgm:t>
    </dgm:pt>
    <dgm:pt modelId="{918332C8-F7E9-AC4C-AE22-F0F0E5FB2C2E}" type="sibTrans" cxnId="{0899E4FD-A7E8-664D-BA00-D6C78FC6B89B}">
      <dgm:prSet/>
      <dgm:spPr/>
      <dgm:t>
        <a:bodyPr/>
        <a:lstStyle/>
        <a:p>
          <a:endParaRPr lang="en-US"/>
        </a:p>
      </dgm:t>
    </dgm:pt>
    <dgm:pt modelId="{025792B9-4600-C74A-848B-6968BC42461B}">
      <dgm:prSet phldrT="[Text]" custT="1"/>
      <dgm:spPr/>
      <dgm:t>
        <a:bodyPr/>
        <a:lstStyle/>
        <a:p>
          <a:r>
            <a:rPr lang="el-GR" sz="2400" dirty="0" smtClean="0">
              <a:solidFill>
                <a:srgbClr val="000000"/>
              </a:solidFill>
            </a:rPr>
            <a:t>Καταβολή ποσού υποτροφίας κάθε μήνα </a:t>
          </a:r>
          <a:r>
            <a:rPr lang="el-GR" sz="2400" i="1" dirty="0" smtClean="0">
              <a:solidFill>
                <a:srgbClr val="000000"/>
              </a:solidFill>
            </a:rPr>
            <a:t>(με εξαίρεση το 1</a:t>
          </a:r>
          <a:r>
            <a:rPr lang="el-GR" sz="2400" i="1" baseline="30000" dirty="0" smtClean="0">
              <a:solidFill>
                <a:srgbClr val="000000"/>
              </a:solidFill>
            </a:rPr>
            <a:t>ο</a:t>
          </a:r>
          <a:r>
            <a:rPr lang="el-GR" sz="2400" i="1" dirty="0" smtClean="0">
              <a:solidFill>
                <a:srgbClr val="000000"/>
              </a:solidFill>
            </a:rPr>
            <a:t> δίμηνο που πρέπει να έχει συμπληρωθεί ολόκληρο)</a:t>
          </a:r>
          <a:endParaRPr lang="en-US" sz="2400" i="1" dirty="0"/>
        </a:p>
      </dgm:t>
    </dgm:pt>
    <dgm:pt modelId="{78B487FB-EF3E-B542-AB72-1D03685DB370}" type="parTrans" cxnId="{C35A1E6F-D930-A642-9BE0-61AB22FA4E25}">
      <dgm:prSet/>
      <dgm:spPr/>
      <dgm:t>
        <a:bodyPr/>
        <a:lstStyle/>
        <a:p>
          <a:endParaRPr lang="en-US"/>
        </a:p>
      </dgm:t>
    </dgm:pt>
    <dgm:pt modelId="{7552DDCA-3708-A844-B6D2-66DA06BF131D}" type="sibTrans" cxnId="{C35A1E6F-D930-A642-9BE0-61AB22FA4E25}">
      <dgm:prSet/>
      <dgm:spPr/>
      <dgm:t>
        <a:bodyPr/>
        <a:lstStyle/>
        <a:p>
          <a:endParaRPr lang="en-US"/>
        </a:p>
      </dgm:t>
    </dgm:pt>
    <dgm:pt modelId="{FBD3E2F5-6607-554D-B965-21FAF3581E22}">
      <dgm:prSet custT="1"/>
      <dgm:spPr/>
      <dgm:t>
        <a:bodyPr/>
        <a:lstStyle/>
        <a:p>
          <a:r>
            <a:rPr lang="el-GR" sz="2400" dirty="0" smtClean="0">
              <a:solidFill>
                <a:srgbClr val="000000"/>
              </a:solidFill>
            </a:rPr>
            <a:t>Για κάθε πληρωμή θα πρέπει να έχει υποβληθεί στο Πληροφοριακό Σύστημα το απουσιολόγιο του μήνα</a:t>
          </a:r>
          <a:endParaRPr lang="el-GR" sz="2400" dirty="0">
            <a:solidFill>
              <a:srgbClr val="000000"/>
            </a:solidFill>
          </a:endParaRPr>
        </a:p>
      </dgm:t>
    </dgm:pt>
    <dgm:pt modelId="{32D62C99-6331-494F-906C-6F04A5F0485E}" type="parTrans" cxnId="{9163C636-FE8A-CD46-9D25-71097603A569}">
      <dgm:prSet/>
      <dgm:spPr/>
      <dgm:t>
        <a:bodyPr/>
        <a:lstStyle/>
        <a:p>
          <a:endParaRPr lang="en-US"/>
        </a:p>
      </dgm:t>
    </dgm:pt>
    <dgm:pt modelId="{EE4A3556-DA88-4042-ACEA-12F93B5BF0DD}" type="sibTrans" cxnId="{9163C636-FE8A-CD46-9D25-71097603A569}">
      <dgm:prSet/>
      <dgm:spPr/>
      <dgm:t>
        <a:bodyPr/>
        <a:lstStyle/>
        <a:p>
          <a:endParaRPr lang="en-US"/>
        </a:p>
      </dgm:t>
    </dgm:pt>
    <dgm:pt modelId="{84146898-C358-214D-9DCC-6D9C2CEE1353}">
      <dgm:prSet custT="1"/>
      <dgm:spPr/>
      <dgm:t>
        <a:bodyPr/>
        <a:lstStyle/>
        <a:p>
          <a:r>
            <a:rPr lang="el-GR" sz="2400" b="1" dirty="0" smtClean="0">
              <a:solidFill>
                <a:srgbClr val="000000"/>
              </a:solidFill>
            </a:rPr>
            <a:t>Πληρωμή με </a:t>
          </a:r>
          <a:r>
            <a:rPr lang="en-GB" sz="2400" b="1" dirty="0" err="1" smtClean="0">
              <a:solidFill>
                <a:srgbClr val="000000"/>
              </a:solidFill>
            </a:rPr>
            <a:t>e</a:t>
          </a:r>
          <a:r>
            <a:rPr lang="el-GR" sz="2400" b="1" dirty="0" smtClean="0">
              <a:solidFill>
                <a:srgbClr val="000000"/>
              </a:solidFill>
            </a:rPr>
            <a:t> -banking</a:t>
          </a:r>
          <a:r>
            <a:rPr lang="el-GR" sz="2400" dirty="0" smtClean="0">
              <a:solidFill>
                <a:srgbClr val="000000"/>
              </a:solidFill>
            </a:rPr>
            <a:t> στα στοιχεία του προσωπικού τραπεζικού λογαριασμού που θα έχει δηλώσει ο υπότροφος</a:t>
          </a:r>
          <a:endParaRPr lang="el-GR" sz="2400" dirty="0">
            <a:solidFill>
              <a:srgbClr val="000000"/>
            </a:solidFill>
          </a:endParaRPr>
        </a:p>
      </dgm:t>
    </dgm:pt>
    <dgm:pt modelId="{43C6643C-9016-5F43-9699-D26CAA58AF9E}" type="parTrans" cxnId="{7FA08230-E0F4-CE4E-B765-97D695B0BBA1}">
      <dgm:prSet/>
      <dgm:spPr/>
      <dgm:t>
        <a:bodyPr/>
        <a:lstStyle/>
        <a:p>
          <a:endParaRPr lang="en-US"/>
        </a:p>
      </dgm:t>
    </dgm:pt>
    <dgm:pt modelId="{D59D1FED-0985-3344-9505-62C2FC13B24C}" type="sibTrans" cxnId="{7FA08230-E0F4-CE4E-B765-97D695B0BBA1}">
      <dgm:prSet/>
      <dgm:spPr/>
      <dgm:t>
        <a:bodyPr/>
        <a:lstStyle/>
        <a:p>
          <a:endParaRPr lang="en-US"/>
        </a:p>
      </dgm:t>
    </dgm:pt>
    <dgm:pt modelId="{63E3899D-38F8-4EBC-9726-BFFD59A132E0}">
      <dgm:prSet phldrT="[Text]" custT="1"/>
      <dgm:spPr/>
      <dgm:t>
        <a:bodyPr/>
        <a:lstStyle/>
        <a:p>
          <a:endParaRPr lang="en-US" sz="2000" dirty="0"/>
        </a:p>
      </dgm:t>
    </dgm:pt>
    <dgm:pt modelId="{823991CE-5DD2-4F87-AFAA-C7FF0FF61E06}" type="parTrans" cxnId="{F9E0200A-BD00-4927-8776-40938744B700}">
      <dgm:prSet/>
      <dgm:spPr/>
    </dgm:pt>
    <dgm:pt modelId="{F2239080-6ED7-4E88-AC98-BEBC58AA0513}" type="sibTrans" cxnId="{F9E0200A-BD00-4927-8776-40938744B700}">
      <dgm:prSet/>
      <dgm:spPr/>
    </dgm:pt>
    <dgm:pt modelId="{64F51A51-1A18-A74A-BDC3-485157428DC4}" type="pres">
      <dgm:prSet presAssocID="{67165B7F-D928-2646-B1DA-F492FF0B4C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1725FE-ED02-FD40-A171-38EC73139F6D}" type="pres">
      <dgm:prSet presAssocID="{57D80292-11E0-B541-9193-8516C594DD39}" presName="parentText" presStyleLbl="node1" presStyleIdx="0" presStyleCnt="1" custScaleY="224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CFD57-96E3-A14B-AC66-BEE8B284E854}" type="pres">
      <dgm:prSet presAssocID="{57D80292-11E0-B541-9193-8516C594DD39}" presName="childText" presStyleLbl="revTx" presStyleIdx="0" presStyleCnt="1" custScaleY="122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99E4FD-A7E8-664D-BA00-D6C78FC6B89B}" srcId="{67165B7F-D928-2646-B1DA-F492FF0B4C7D}" destId="{57D80292-11E0-B541-9193-8516C594DD39}" srcOrd="0" destOrd="0" parTransId="{04EF2B8D-D0EB-4D42-AB69-431CE33C0427}" sibTransId="{918332C8-F7E9-AC4C-AE22-F0F0E5FB2C2E}"/>
    <dgm:cxn modelId="{669DEF11-344D-471A-ADC8-9C110DBDDAE7}" type="presOf" srcId="{57D80292-11E0-B541-9193-8516C594DD39}" destId="{E71725FE-ED02-FD40-A171-38EC73139F6D}" srcOrd="0" destOrd="0" presId="urn:microsoft.com/office/officeart/2005/8/layout/vList2"/>
    <dgm:cxn modelId="{9163C636-FE8A-CD46-9D25-71097603A569}" srcId="{57D80292-11E0-B541-9193-8516C594DD39}" destId="{FBD3E2F5-6607-554D-B965-21FAF3581E22}" srcOrd="2" destOrd="0" parTransId="{32D62C99-6331-494F-906C-6F04A5F0485E}" sibTransId="{EE4A3556-DA88-4042-ACEA-12F93B5BF0DD}"/>
    <dgm:cxn modelId="{C4396B5A-A492-4C9C-B4A9-5BB487856BE9}" type="presOf" srcId="{84146898-C358-214D-9DCC-6D9C2CEE1353}" destId="{78FCFD57-96E3-A14B-AC66-BEE8B284E854}" srcOrd="0" destOrd="3" presId="urn:microsoft.com/office/officeart/2005/8/layout/vList2"/>
    <dgm:cxn modelId="{CECD13E3-12A4-4E3B-B6FC-530D2270F336}" type="presOf" srcId="{FBD3E2F5-6607-554D-B965-21FAF3581E22}" destId="{78FCFD57-96E3-A14B-AC66-BEE8B284E854}" srcOrd="0" destOrd="2" presId="urn:microsoft.com/office/officeart/2005/8/layout/vList2"/>
    <dgm:cxn modelId="{F9E0200A-BD00-4927-8776-40938744B700}" srcId="{57D80292-11E0-B541-9193-8516C594DD39}" destId="{63E3899D-38F8-4EBC-9726-BFFD59A132E0}" srcOrd="0" destOrd="0" parTransId="{823991CE-5DD2-4F87-AFAA-C7FF0FF61E06}" sibTransId="{F2239080-6ED7-4E88-AC98-BEBC58AA0513}"/>
    <dgm:cxn modelId="{7FA08230-E0F4-CE4E-B765-97D695B0BBA1}" srcId="{57D80292-11E0-B541-9193-8516C594DD39}" destId="{84146898-C358-214D-9DCC-6D9C2CEE1353}" srcOrd="3" destOrd="0" parTransId="{43C6643C-9016-5F43-9699-D26CAA58AF9E}" sibTransId="{D59D1FED-0985-3344-9505-62C2FC13B24C}"/>
    <dgm:cxn modelId="{C0B599C5-39AB-42F4-9BB1-0660E4FFC4E6}" type="presOf" srcId="{63E3899D-38F8-4EBC-9726-BFFD59A132E0}" destId="{78FCFD57-96E3-A14B-AC66-BEE8B284E854}" srcOrd="0" destOrd="0" presId="urn:microsoft.com/office/officeart/2005/8/layout/vList2"/>
    <dgm:cxn modelId="{2A184181-BA0B-4A46-8531-CBAFF282B2C0}" type="presOf" srcId="{67165B7F-D928-2646-B1DA-F492FF0B4C7D}" destId="{64F51A51-1A18-A74A-BDC3-485157428DC4}" srcOrd="0" destOrd="0" presId="urn:microsoft.com/office/officeart/2005/8/layout/vList2"/>
    <dgm:cxn modelId="{D7D1902B-9E4E-4AA4-95C2-016D3A31EBE8}" type="presOf" srcId="{025792B9-4600-C74A-848B-6968BC42461B}" destId="{78FCFD57-96E3-A14B-AC66-BEE8B284E854}" srcOrd="0" destOrd="1" presId="urn:microsoft.com/office/officeart/2005/8/layout/vList2"/>
    <dgm:cxn modelId="{C35A1E6F-D930-A642-9BE0-61AB22FA4E25}" srcId="{57D80292-11E0-B541-9193-8516C594DD39}" destId="{025792B9-4600-C74A-848B-6968BC42461B}" srcOrd="1" destOrd="0" parTransId="{78B487FB-EF3E-B542-AB72-1D03685DB370}" sibTransId="{7552DDCA-3708-A844-B6D2-66DA06BF131D}"/>
    <dgm:cxn modelId="{0B00945C-B179-4B70-B67A-8FF803A3FB9B}" type="presParOf" srcId="{64F51A51-1A18-A74A-BDC3-485157428DC4}" destId="{E71725FE-ED02-FD40-A171-38EC73139F6D}" srcOrd="0" destOrd="0" presId="urn:microsoft.com/office/officeart/2005/8/layout/vList2"/>
    <dgm:cxn modelId="{AAD2BBC5-766C-4285-90B0-DB18041C711A}" type="presParOf" srcId="{64F51A51-1A18-A74A-BDC3-485157428DC4}" destId="{78FCFD57-96E3-A14B-AC66-BEE8B284E854}" srcOrd="1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endParaRPr lang="el-G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D56F0076-FFEA-47EA-B269-EDEC199999C6}" type="datetimeFigureOut">
              <a:rPr lang="el-GR"/>
              <a:pPr/>
              <a:t>14/12/2013</a:t>
            </a:fld>
            <a:endParaRPr lang="el-GR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endParaRPr lang="el-GR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1E0B84C2-8923-4262-B53C-DAA9C536283F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9E3776F-BAFA-4571-8729-86A8ED781CDE}" type="datetimeFigureOut">
              <a:rPr lang="el-GR"/>
              <a:pPr>
                <a:defRPr/>
              </a:pPr>
              <a:t>14/12/2013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2C598FC-0748-4791-8A69-869D4CB0010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458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2B07EF-4274-423F-8210-507E9506DBB9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b="1" smtClean="0"/>
          </a:p>
        </p:txBody>
      </p:sp>
      <p:sp>
        <p:nvSpPr>
          <p:cNvPr id="3379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968B05-F583-4F23-92EA-2A0460F78D50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482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CA2614-BBE5-40D5-B1ED-4265F11C921A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584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939337-9A3C-4784-8722-7897B4CB299A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>
              <a:sym typeface="Wingdings" pitchFamily="2" charset="2"/>
            </a:endParaRPr>
          </a:p>
        </p:txBody>
      </p:sp>
      <p:sp>
        <p:nvSpPr>
          <p:cNvPr id="2560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752AFC-8A46-409B-98B8-C7F42B61CD60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662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A9F3BB-19FD-48C1-B058-D6E5F502BA90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765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E3703E-CF8A-4196-8F9A-4FCC58BAC7A7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867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FE4CA1-0024-4B0F-B534-7DEA50652CBA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b="1" smtClean="0"/>
          </a:p>
        </p:txBody>
      </p:sp>
      <p:sp>
        <p:nvSpPr>
          <p:cNvPr id="2970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972029-20FA-48CE-9DB7-59F13822B097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  <a:p>
            <a:pPr>
              <a:spcBef>
                <a:spcPct val="0"/>
              </a:spcBef>
            </a:pPr>
            <a:endParaRPr lang="el-GR" smtClean="0"/>
          </a:p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072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59B2B6-7521-4275-8FC2-9641737ABF0A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174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D32989-09E2-446D-94B2-4F823E767802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27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176B67-694B-4B0B-B8D0-271F47C02AA0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75E2A-E36D-42CE-8B2B-26F2FE6E4804}" type="datetimeFigureOut">
              <a:rPr lang="en-US"/>
              <a:pPr>
                <a:defRPr/>
              </a:pPr>
              <a:t>12/14/2013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D2F9B-FC62-4476-982D-898A03335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38430-26C3-463E-95A8-373665FFE658}" type="datetimeFigureOut">
              <a:rPr lang="en-US"/>
              <a:pPr>
                <a:defRPr/>
              </a:pPr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74287-31D7-4A2E-85C2-03B02FFF4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6631D-BF31-4A85-80CA-84B2AA80FD7C}" type="datetimeFigureOut">
              <a:rPr lang="en-US"/>
              <a:pPr>
                <a:defRPr/>
              </a:pPr>
              <a:t>12/14/2013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2756E-5D7D-4F73-A92D-0E182FD36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C8879-E665-4056-B504-EC55398C7306}" type="datetimeFigureOut">
              <a:rPr lang="en-US"/>
              <a:pPr>
                <a:defRPr/>
              </a:pPr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CA723-7F6F-4386-8BEA-4C82FF765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891DE-F8D8-44C5-8EF9-48FBBB91C8F6}" type="datetimeFigureOut">
              <a:rPr lang="en-US"/>
              <a:pPr>
                <a:defRPr/>
              </a:pPr>
              <a:t>12/14/2013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C1E33-2CD8-410C-9C60-212DE03D4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33148-996B-4844-BB53-06679C3445B8}" type="datetimeFigureOut">
              <a:rPr lang="en-US"/>
              <a:pPr>
                <a:defRPr/>
              </a:pPr>
              <a:t>12/14/2013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04B61-5863-40ED-8F96-B78B45211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C7DDA-CA80-402D-85F1-8B76B5760C29}" type="datetimeFigureOut">
              <a:rPr lang="en-US"/>
              <a:pPr>
                <a:defRPr/>
              </a:pPr>
              <a:t>12/14/2013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F90F4-6EFC-4AD5-8131-6BCAB5C89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9ADD-756C-4526-855C-15FFD2C9B7CE}" type="datetimeFigureOut">
              <a:rPr lang="en-US"/>
              <a:pPr>
                <a:defRPr/>
              </a:pPr>
              <a:t>12/14/2013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8BE27-4960-4B97-BF84-5F81473B7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D7DA1-9268-430C-B890-4F3587C902DD}" type="datetimeFigureOut">
              <a:rPr lang="en-US"/>
              <a:pPr>
                <a:defRPr/>
              </a:pPr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F9672-9512-4BEC-8E08-E6AAF7363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0273D-5F9F-4D64-A0F5-92FE2E721ADE}" type="datetimeFigureOut">
              <a:rPr lang="en-US"/>
              <a:pPr>
                <a:defRPr/>
              </a:pPr>
              <a:t>12/14/2013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F567-4B17-4351-9CC0-9F5E8640B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C280-12CD-452C-BC7C-BB13B049D3F9}" type="datetimeFigureOut">
              <a:rPr lang="en-US"/>
              <a:pPr>
                <a:defRPr/>
              </a:pPr>
              <a:t>12/14/2013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AE88C-F07B-4282-AE7B-DE8855A22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B3A159-C5EF-461C-AE9F-127F5FB1A753}" type="datetimeFigureOut">
              <a:rPr lang="en-US"/>
              <a:pPr>
                <a:defRPr/>
              </a:pPr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8B032D-7F5E-4786-AFB3-DFF63A561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73" r:id="rId7"/>
    <p:sldLayoutId id="2147483674" r:id="rId8"/>
    <p:sldLayoutId id="2147483675" r:id="rId9"/>
    <p:sldLayoutId id="2147483666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DA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DA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DA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DA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DA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DA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DA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DA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DA00"/>
          </a:solidFill>
          <a:latin typeface="Corbel" pitchFamily="34" charset="0"/>
        </a:defRPr>
      </a:lvl9pPr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FA8716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BE0204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640F10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4000" dirty="0" smtClean="0">
                <a:solidFill>
                  <a:schemeClr val="accent1">
                    <a:satMod val="150000"/>
                  </a:schemeClr>
                </a:solidFill>
              </a:rPr>
              <a:t>Πρόγραμμα Μαθητείας Αποφοίτων </a:t>
            </a:r>
            <a:r>
              <a:rPr lang="el-GR" sz="3600" dirty="0" smtClean="0">
                <a:solidFill>
                  <a:schemeClr val="accent1">
                    <a:satMod val="150000"/>
                  </a:schemeClr>
                </a:solidFill>
              </a:rPr>
              <a:t>Τεχνικής Εκπαίδευσης</a:t>
            </a:r>
            <a:endParaRPr lang="en-US" sz="36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el-GR" smtClean="0"/>
              <a:t>Υπουργείο Παιδείας, Δια Βίου Μάθησης και Θρησκευμάτων </a:t>
            </a:r>
            <a:endParaRPr lang="en-US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5572125"/>
            <a:ext cx="33575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satMod val="150000"/>
                  </a:schemeClr>
                </a:solidFill>
              </a:rPr>
              <a:t>Η πιστοποίηση στοιχείων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1600200"/>
          <a:ext cx="4040188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645025" y="1600200"/>
          <a:ext cx="4041775" cy="4838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satMod val="150000"/>
                  </a:schemeClr>
                </a:solidFill>
              </a:rPr>
              <a:t>Επιλογή μαθητευομένου – </a:t>
            </a:r>
            <a:br>
              <a:rPr lang="el-GR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l-GR" dirty="0" smtClean="0">
                <a:solidFill>
                  <a:schemeClr val="accent1">
                    <a:satMod val="150000"/>
                  </a:schemeClr>
                </a:solidFill>
              </a:rPr>
              <a:t>Έναρξη μαθητείας</a:t>
            </a:r>
            <a:endParaRPr lang="el-G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l-GR" sz="1800" b="1" u="sng" smtClean="0">
                <a:solidFill>
                  <a:srgbClr val="000000"/>
                </a:solidFill>
              </a:rPr>
              <a:t>Η Επιχείρηση </a:t>
            </a:r>
          </a:p>
          <a:p>
            <a:r>
              <a:rPr lang="el-GR" sz="1800" b="1" smtClean="0">
                <a:solidFill>
                  <a:srgbClr val="000000"/>
                </a:solidFill>
              </a:rPr>
              <a:t>επιλέγει τον τελικό υποψήφιο</a:t>
            </a:r>
            <a:r>
              <a:rPr lang="el-GR" sz="1800" smtClean="0">
                <a:solidFill>
                  <a:srgbClr val="000000"/>
                </a:solidFill>
              </a:rPr>
              <a:t> που θα εκτελέσει μαθητεία ως εξής:</a:t>
            </a:r>
          </a:p>
          <a:p>
            <a:pPr lvl="1"/>
            <a:r>
              <a:rPr lang="el-GR" sz="1800" smtClean="0">
                <a:solidFill>
                  <a:srgbClr val="000000"/>
                </a:solidFill>
              </a:rPr>
              <a:t>μέσω τηλεφωνικής συνέντευξης, ή/και </a:t>
            </a:r>
          </a:p>
          <a:p>
            <a:pPr lvl="1"/>
            <a:r>
              <a:rPr lang="el-GR" sz="1800" smtClean="0">
                <a:solidFill>
                  <a:srgbClr val="000000"/>
                </a:solidFill>
              </a:rPr>
              <a:t>μέσω προσωπικής συνέντευξης, ή/και </a:t>
            </a:r>
          </a:p>
          <a:p>
            <a:pPr lvl="1"/>
            <a:r>
              <a:rPr lang="el-GR" sz="1800" smtClean="0">
                <a:solidFill>
                  <a:srgbClr val="000000"/>
                </a:solidFill>
              </a:rPr>
              <a:t>απευθείας μέσα από το Πληροφοριακό Σύστημα  ΚΑΙ</a:t>
            </a:r>
          </a:p>
          <a:p>
            <a:r>
              <a:rPr lang="el-GR" sz="1800" b="1" smtClean="0">
                <a:solidFill>
                  <a:srgbClr val="000000"/>
                </a:solidFill>
              </a:rPr>
              <a:t>Ενημερώνει </a:t>
            </a:r>
            <a:r>
              <a:rPr lang="el-GR" sz="1800" smtClean="0">
                <a:solidFill>
                  <a:srgbClr val="000000"/>
                </a:solidFill>
              </a:rPr>
              <a:t>το Πληροφοριακό Σύστημα</a:t>
            </a:r>
          </a:p>
          <a:p>
            <a:pPr>
              <a:buFont typeface="Wingdings 2" pitchFamily="18" charset="2"/>
              <a:buNone/>
            </a:pPr>
            <a:endParaRPr lang="el-GR" sz="1800" smtClean="0">
              <a:solidFill>
                <a:srgbClr val="00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l-GR" sz="1800" b="1" u="sng" smtClean="0">
                <a:solidFill>
                  <a:srgbClr val="000000"/>
                </a:solidFill>
              </a:rPr>
              <a:t>Ο Απόφοιτος</a:t>
            </a:r>
          </a:p>
          <a:p>
            <a:r>
              <a:rPr lang="el-GR" sz="1800" smtClean="0">
                <a:solidFill>
                  <a:srgbClr val="000000"/>
                </a:solidFill>
              </a:rPr>
              <a:t>προσκομίζει τα </a:t>
            </a:r>
            <a:r>
              <a:rPr lang="el-GR" sz="1800" b="1" smtClean="0">
                <a:solidFill>
                  <a:srgbClr val="000000"/>
                </a:solidFill>
              </a:rPr>
              <a:t>δικαιολογητικά του σε ΕΠΑΛ </a:t>
            </a:r>
          </a:p>
          <a:p>
            <a:pPr>
              <a:buFont typeface="Wingdings 2" pitchFamily="18" charset="2"/>
              <a:buNone/>
            </a:pPr>
            <a:r>
              <a:rPr lang="el-GR" sz="1800" smtClean="0">
                <a:solidFill>
                  <a:srgbClr val="000000"/>
                </a:solidFill>
              </a:rPr>
              <a:t>ΚΑΙ</a:t>
            </a:r>
          </a:p>
          <a:p>
            <a:pPr>
              <a:buFont typeface="Wingdings 2" pitchFamily="18" charset="2"/>
              <a:buNone/>
            </a:pPr>
            <a:r>
              <a:rPr lang="el-GR" sz="1800" smtClean="0">
                <a:solidFill>
                  <a:srgbClr val="000000"/>
                </a:solidFill>
              </a:rPr>
              <a:t> αφού εκδίδεται από το Υπουργείο η </a:t>
            </a:r>
            <a:r>
              <a:rPr lang="el-GR" sz="1800" b="1" smtClean="0">
                <a:solidFill>
                  <a:srgbClr val="000000"/>
                </a:solidFill>
              </a:rPr>
              <a:t>απόφαση για τη χορήγηση υποτροφίας</a:t>
            </a:r>
          </a:p>
          <a:p>
            <a:r>
              <a:rPr lang="el-GR" sz="1800" b="1" smtClean="0">
                <a:solidFill>
                  <a:srgbClr val="000000"/>
                </a:solidFill>
              </a:rPr>
              <a:t>παρουσιάζεται στην επιχείρηση </a:t>
            </a:r>
            <a:r>
              <a:rPr lang="el-GR" sz="1800" smtClean="0">
                <a:solidFill>
                  <a:srgbClr val="000000"/>
                </a:solidFill>
              </a:rPr>
              <a:t>για να αρχίσει τη μαθητεία</a:t>
            </a:r>
          </a:p>
          <a:p>
            <a:endParaRPr lang="el-GR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satMod val="150000"/>
                  </a:schemeClr>
                </a:solidFill>
              </a:rPr>
              <a:t>Μαθητεία με υποτροφία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2151063" y="2874963"/>
            <a:ext cx="1082675" cy="660400"/>
          </a:xfrm>
          <a:prstGeom prst="curved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tx1"/>
                </a:solidFill>
              </a:rPr>
              <a:t>Τέλος ΜΗΝΑ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4392613" y="2874963"/>
            <a:ext cx="822325" cy="660400"/>
          </a:xfrm>
          <a:prstGeom prst="curved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Curved Down Arrow 8"/>
          <p:cNvSpPr/>
          <p:nvPr/>
        </p:nvSpPr>
        <p:spPr>
          <a:xfrm>
            <a:off x="6450013" y="2874963"/>
            <a:ext cx="822325" cy="660400"/>
          </a:xfrm>
          <a:prstGeom prst="curved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462" name="TextBox 10"/>
          <p:cNvSpPr txBox="1">
            <a:spLocks noChangeArrowheads="1"/>
          </p:cNvSpPr>
          <p:nvPr/>
        </p:nvSpPr>
        <p:spPr bwMode="auto">
          <a:xfrm>
            <a:off x="1631950" y="1925638"/>
            <a:ext cx="16017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Corbel" pitchFamily="34" charset="0"/>
              </a:rPr>
              <a:t>Καταβολή μέρους υποτροφίας</a:t>
            </a:r>
            <a:endParaRPr lang="en-US">
              <a:latin typeface="Corbel" pitchFamily="34" charset="0"/>
            </a:endParaRPr>
          </a:p>
        </p:txBody>
      </p:sp>
      <p:sp>
        <p:nvSpPr>
          <p:cNvPr id="19463" name="TextBox 12"/>
          <p:cNvSpPr txBox="1">
            <a:spLocks noChangeArrowheads="1"/>
          </p:cNvSpPr>
          <p:nvPr/>
        </p:nvSpPr>
        <p:spPr bwMode="auto">
          <a:xfrm>
            <a:off x="3841750" y="1925638"/>
            <a:ext cx="1600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Corbel" pitchFamily="34" charset="0"/>
              </a:rPr>
              <a:t>Καταβολή μέρους υποτροφίας</a:t>
            </a:r>
            <a:endParaRPr lang="en-US">
              <a:latin typeface="Corbel" pitchFamily="34" charset="0"/>
            </a:endParaRPr>
          </a:p>
        </p:txBody>
      </p:sp>
      <p:sp>
        <p:nvSpPr>
          <p:cNvPr id="19464" name="TextBox 13"/>
          <p:cNvSpPr txBox="1">
            <a:spLocks noChangeArrowheads="1"/>
          </p:cNvSpPr>
          <p:nvPr/>
        </p:nvSpPr>
        <p:spPr bwMode="auto">
          <a:xfrm>
            <a:off x="5899150" y="1925638"/>
            <a:ext cx="16017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Corbel" pitchFamily="34" charset="0"/>
              </a:rPr>
              <a:t>Καταβολή μέρους υποτροφίας</a:t>
            </a:r>
            <a:endParaRPr lang="en-US">
              <a:latin typeface="Corbel" pitchFamily="34" charset="0"/>
            </a:endParaRPr>
          </a:p>
        </p:txBody>
      </p:sp>
      <p:sp>
        <p:nvSpPr>
          <p:cNvPr id="19465" name="TextBox 10"/>
          <p:cNvSpPr txBox="1">
            <a:spLocks noChangeArrowheads="1"/>
          </p:cNvSpPr>
          <p:nvPr/>
        </p:nvSpPr>
        <p:spPr bwMode="auto">
          <a:xfrm>
            <a:off x="500063" y="5140325"/>
            <a:ext cx="192881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Corbel" pitchFamily="34" charset="0"/>
              </a:rPr>
              <a:t>Ηλεκτρονική Υποβολή παρουσιολογίων</a:t>
            </a:r>
            <a:endParaRPr lang="en-US">
              <a:latin typeface="Corbel" pitchFamily="34" charset="0"/>
            </a:endParaRPr>
          </a:p>
        </p:txBody>
      </p:sp>
      <p:sp>
        <p:nvSpPr>
          <p:cNvPr id="20" name="19 - Δεξιό βέλος"/>
          <p:cNvSpPr/>
          <p:nvPr/>
        </p:nvSpPr>
        <p:spPr>
          <a:xfrm>
            <a:off x="1071563" y="3321050"/>
            <a:ext cx="7143750" cy="117633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9467" name="20 - TextBox"/>
          <p:cNvSpPr txBox="1">
            <a:spLocks noChangeArrowheads="1"/>
          </p:cNvSpPr>
          <p:nvPr/>
        </p:nvSpPr>
        <p:spPr bwMode="auto">
          <a:xfrm>
            <a:off x="3857625" y="3711575"/>
            <a:ext cx="19288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 b="1">
                <a:latin typeface="Corbel" pitchFamily="34" charset="0"/>
              </a:rPr>
              <a:t>Μαθητεία</a:t>
            </a:r>
          </a:p>
        </p:txBody>
      </p:sp>
      <p:sp>
        <p:nvSpPr>
          <p:cNvPr id="19468" name="TextBox 10"/>
          <p:cNvSpPr txBox="1">
            <a:spLocks noChangeArrowheads="1"/>
          </p:cNvSpPr>
          <p:nvPr/>
        </p:nvSpPr>
        <p:spPr bwMode="auto">
          <a:xfrm>
            <a:off x="2714625" y="5140325"/>
            <a:ext cx="192881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Corbel" pitchFamily="34" charset="0"/>
              </a:rPr>
              <a:t>Ηλεκτρονική Υποβολή παρουσιολογίων</a:t>
            </a:r>
            <a:endParaRPr lang="en-US">
              <a:latin typeface="Corbel" pitchFamily="34" charset="0"/>
            </a:endParaRPr>
          </a:p>
        </p:txBody>
      </p:sp>
      <p:sp>
        <p:nvSpPr>
          <p:cNvPr id="19469" name="TextBox 10"/>
          <p:cNvSpPr txBox="1">
            <a:spLocks noChangeArrowheads="1"/>
          </p:cNvSpPr>
          <p:nvPr/>
        </p:nvSpPr>
        <p:spPr bwMode="auto">
          <a:xfrm>
            <a:off x="4786313" y="5140325"/>
            <a:ext cx="192881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Corbel" pitchFamily="34" charset="0"/>
              </a:rPr>
              <a:t>Ηλεκτρονική Υποβολή παρουσιολογίων</a:t>
            </a:r>
            <a:endParaRPr lang="en-US">
              <a:latin typeface="Corbel" pitchFamily="34" charset="0"/>
            </a:endParaRPr>
          </a:p>
        </p:txBody>
      </p:sp>
      <p:sp>
        <p:nvSpPr>
          <p:cNvPr id="24" name="23 - Καμπύλο βέλος προς τα επάνω"/>
          <p:cNvSpPr/>
          <p:nvPr/>
        </p:nvSpPr>
        <p:spPr>
          <a:xfrm>
            <a:off x="1000125" y="4425950"/>
            <a:ext cx="1150938" cy="671513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tx1"/>
                </a:solidFill>
              </a:rPr>
              <a:t>ΜΗΝΑΣ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25" name="24 - Καμπύλο βέλος προς τα επάνω"/>
          <p:cNvSpPr/>
          <p:nvPr/>
        </p:nvSpPr>
        <p:spPr>
          <a:xfrm>
            <a:off x="3214688" y="4425950"/>
            <a:ext cx="942975" cy="671513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6" name="25 - Καμπύλο βέλος προς τα επάνω"/>
          <p:cNvSpPr/>
          <p:nvPr/>
        </p:nvSpPr>
        <p:spPr>
          <a:xfrm>
            <a:off x="5272088" y="4425950"/>
            <a:ext cx="942975" cy="671513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satMod val="150000"/>
                  </a:schemeClr>
                </a:solidFill>
              </a:rPr>
              <a:t>Υποτροφία...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4000" dirty="0" smtClean="0">
                <a:solidFill>
                  <a:schemeClr val="accent1">
                    <a:satMod val="150000"/>
                  </a:schemeClr>
                </a:solidFill>
              </a:rPr>
              <a:t>Αξιολόγηση προγράμματος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0" name="19 - Δεξιό βέλος"/>
          <p:cNvSpPr/>
          <p:nvPr/>
        </p:nvSpPr>
        <p:spPr>
          <a:xfrm>
            <a:off x="1071563" y="3006725"/>
            <a:ext cx="7143750" cy="117633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1508" name="20 - TextBox"/>
          <p:cNvSpPr txBox="1">
            <a:spLocks noChangeArrowheads="1"/>
          </p:cNvSpPr>
          <p:nvPr/>
        </p:nvSpPr>
        <p:spPr bwMode="auto">
          <a:xfrm>
            <a:off x="3857625" y="3397250"/>
            <a:ext cx="19288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 b="1">
                <a:latin typeface="Corbel" pitchFamily="34" charset="0"/>
              </a:rPr>
              <a:t>Μαθητεία</a:t>
            </a:r>
          </a:p>
        </p:txBody>
      </p:sp>
      <p:sp>
        <p:nvSpPr>
          <p:cNvPr id="17" name="Curved Down Arrow 4"/>
          <p:cNvSpPr/>
          <p:nvPr/>
        </p:nvSpPr>
        <p:spPr>
          <a:xfrm rot="10800000">
            <a:off x="2857500" y="4257675"/>
            <a:ext cx="3357563" cy="660400"/>
          </a:xfrm>
          <a:prstGeom prst="curved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18 - Καμπύλο βέλος προς τα επάνω"/>
          <p:cNvSpPr/>
          <p:nvPr/>
        </p:nvSpPr>
        <p:spPr>
          <a:xfrm rot="10800000">
            <a:off x="2857500" y="2335213"/>
            <a:ext cx="3357563" cy="671512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1511" name="26 - TextBox"/>
          <p:cNvSpPr txBox="1">
            <a:spLocks noChangeArrowheads="1"/>
          </p:cNvSpPr>
          <p:nvPr/>
        </p:nvSpPr>
        <p:spPr bwMode="auto">
          <a:xfrm>
            <a:off x="1285875" y="1627188"/>
            <a:ext cx="6715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 b="1">
                <a:latin typeface="Corbel" pitchFamily="34" charset="0"/>
              </a:rPr>
              <a:t>(</a:t>
            </a:r>
            <a:r>
              <a:rPr lang="el-GR" sz="2000" b="1" i="1">
                <a:latin typeface="Corbel" pitchFamily="34" charset="0"/>
              </a:rPr>
              <a:t>Προαιρετικά) </a:t>
            </a:r>
            <a:r>
              <a:rPr lang="el-GR" sz="2000" b="1">
                <a:latin typeface="Corbel" pitchFamily="34" charset="0"/>
              </a:rPr>
              <a:t>Φύλλα αξιολόγησης από Επιχειρήσεις για Μαθητευομένους</a:t>
            </a:r>
          </a:p>
        </p:txBody>
      </p:sp>
      <p:sp>
        <p:nvSpPr>
          <p:cNvPr id="21512" name="27 - TextBox"/>
          <p:cNvSpPr txBox="1">
            <a:spLocks noChangeArrowheads="1"/>
          </p:cNvSpPr>
          <p:nvPr/>
        </p:nvSpPr>
        <p:spPr bwMode="auto">
          <a:xfrm>
            <a:off x="1285875" y="4929188"/>
            <a:ext cx="6715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 b="1">
                <a:latin typeface="Corbel" pitchFamily="34" charset="0"/>
              </a:rPr>
              <a:t>(</a:t>
            </a:r>
            <a:r>
              <a:rPr lang="el-GR" sz="2000" b="1" i="1">
                <a:latin typeface="Corbel" pitchFamily="34" charset="0"/>
              </a:rPr>
              <a:t>Προαιρετικά) </a:t>
            </a:r>
            <a:r>
              <a:rPr lang="el-GR" sz="2000" b="1">
                <a:latin typeface="Corbel" pitchFamily="34" charset="0"/>
              </a:rPr>
              <a:t>Φύλλα αξιολόγησης από Μαθητευόμενους για Επιχειρήσεις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285750" y="5857875"/>
            <a:ext cx="8643938" cy="923925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985838" defTabSz="9144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i="1" dirty="0">
                <a:latin typeface="+mn-lt"/>
              </a:rPr>
              <a:t> Για την εξέταση  και ουσιαστική αξιολόγηση  των Φύλλων Αξιολόγησης που αφορούν Μαθητευόμενους  (*για να βγουν συμπεράσματα) θα προσκληθούν εκπαιδευτικοί ΕΠΑΛ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satMod val="150000"/>
                  </a:schemeClr>
                </a:solidFill>
              </a:rPr>
              <a:t>Επιγραμματικά τα Βασικά Στοιχεία του έργου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191000" cy="4624387"/>
          </a:xfrm>
        </p:spPr>
        <p:txBody>
          <a:bodyPr rtlCol="0">
            <a:normAutofit fontScale="925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l-GR" dirty="0" smtClean="0"/>
              <a:t>Συνολικός </a:t>
            </a:r>
            <a:r>
              <a:rPr lang="el-GR" dirty="0" err="1" smtClean="0"/>
              <a:t>π.υ</a:t>
            </a:r>
            <a:r>
              <a:rPr lang="el-GR" dirty="0" smtClean="0"/>
              <a:t>. υποτροφιών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15.500.000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None/>
              <a:defRPr/>
            </a:pPr>
            <a:endParaRPr lang="el-GR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l-GR" dirty="0" smtClean="0"/>
              <a:t>Αριθμός ωφελουμένων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8.500 απόφοιτοι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endParaRPr lang="el-GR" dirty="0" smtClean="0"/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Χρηματοδότηση: ΕΣΠΑ -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Επιχειρησιακό Πρόγραμμα 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«Εκπαίδευση &amp; Δια Βίου Μάθηση»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endParaRPr lang="el-GR" dirty="0" smtClean="0"/>
          </a:p>
          <a:p>
            <a:pPr marL="731520" lvl="1" indent="-274320" fontAlgn="auto">
              <a:spcAft>
                <a:spcPts val="0"/>
              </a:spcAft>
              <a:buFont typeface="Wingdings"/>
              <a:buNone/>
              <a:defRPr/>
            </a:pPr>
            <a:endParaRPr lang="el-GR" dirty="0" smtClean="0"/>
          </a:p>
          <a:p>
            <a:pPr marL="731520" lvl="1" indent="-274320" fontAlgn="auto">
              <a:spcAft>
                <a:spcPts val="0"/>
              </a:spcAft>
              <a:buFont typeface="Wingdings"/>
              <a:buNone/>
              <a:defRPr/>
            </a:pPr>
            <a:endParaRPr lang="el-GR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3350"/>
            <a:ext cx="4210050" cy="5168900"/>
          </a:xfrm>
        </p:spPr>
        <p:txBody>
          <a:bodyPr rtlCol="0">
            <a:normAutofit fontScale="925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l-GR" sz="20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l-GR" dirty="0" smtClean="0"/>
              <a:t>Φορείς Υλοποίησης</a:t>
            </a:r>
          </a:p>
          <a:p>
            <a:pPr marL="92075" lvl="1" indent="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ΕΥΕ </a:t>
            </a:r>
            <a:r>
              <a:rPr lang="el-GR" sz="2000" i="1" dirty="0" smtClean="0"/>
              <a:t>(Ειδική Υπηρεσία Εφαρμογής Εκπαιδευτικών Δράσεων)</a:t>
            </a:r>
          </a:p>
          <a:p>
            <a:pPr marL="92075" lvl="1" indent="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ΙΤΥΕ Διόφαντος 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</a:rPr>
              <a:t>(*διαχείριση ηλεκτρονικής πλατφόρμας)</a:t>
            </a:r>
          </a:p>
          <a:p>
            <a:pPr marL="92075" lvl="1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el-GR" sz="2000" i="1" dirty="0" smtClean="0">
              <a:solidFill>
                <a:srgbClr val="FFC000"/>
              </a:solidFill>
            </a:endParaRPr>
          </a:p>
          <a:p>
            <a:pPr marL="92075" lvl="1" indent="0" algn="just" fontAlgn="auto">
              <a:spcAft>
                <a:spcPts val="0"/>
              </a:spcAft>
              <a:buClr>
                <a:srgbClr val="FFC000"/>
              </a:buClr>
              <a:buSzPct val="93000"/>
              <a:buFont typeface="Wingdings"/>
              <a:buChar char=""/>
              <a:defRPr/>
            </a:pPr>
            <a:r>
              <a:rPr lang="el-GR" sz="2800" dirty="0" smtClean="0"/>
              <a:t> Χρόνος παρέμβασης: </a:t>
            </a:r>
          </a:p>
          <a:p>
            <a:pPr marL="92075" lvl="1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l-GR" dirty="0" smtClean="0"/>
              <a:t>Έως εξάντλησης </a:t>
            </a:r>
            <a:r>
              <a:rPr lang="el-GR" dirty="0" err="1" smtClean="0"/>
              <a:t>π.υ</a:t>
            </a:r>
            <a:r>
              <a:rPr lang="el-GR" dirty="0" smtClean="0"/>
              <a:t>. (</a:t>
            </a:r>
            <a:r>
              <a:rPr lang="en-US" dirty="0" smtClean="0"/>
              <a:t>max. </a:t>
            </a:r>
            <a:r>
              <a:rPr lang="el-GR" dirty="0" smtClean="0"/>
              <a:t>4 κύκλοι σε 2 έτη)</a:t>
            </a:r>
          </a:p>
          <a:p>
            <a:pPr marL="92075" lvl="1" indent="0" algn="just" fontAlgn="auto">
              <a:spcAft>
                <a:spcPts val="0"/>
              </a:spcAft>
              <a:buFont typeface="Wingdings"/>
              <a:buChar char=""/>
              <a:defRPr/>
            </a:pPr>
            <a:endParaRPr lang="en-US" sz="20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ocuments\EYE mathiteia epal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500563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satMod val="150000"/>
                  </a:schemeClr>
                </a:solidFill>
              </a:rPr>
              <a:t>Το πρόβλημα :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500562"/>
          </a:xfrm>
        </p:spPr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Απόφοιτοι Τεχνικής Εκπαίδευσης</a:t>
            </a:r>
          </a:p>
          <a:p>
            <a:pPr marL="438912" indent="-320040" fontAlgn="auto">
              <a:spcBef>
                <a:spcPts val="0"/>
              </a:spcBef>
              <a:spcAft>
                <a:spcPts val="1200"/>
              </a:spcAft>
              <a:buFont typeface="Wingdings 2"/>
              <a:buNone/>
              <a:defRPr/>
            </a:pPr>
            <a:r>
              <a:rPr lang="el-GR" sz="2800" i="1" dirty="0" smtClean="0">
                <a:solidFill>
                  <a:schemeClr val="accent5">
                    <a:lumMod val="75000"/>
                  </a:schemeClr>
                </a:solidFill>
              </a:rPr>
              <a:t>(και αντίστοιχών δομών της Ειδικής Αγωγής)</a:t>
            </a:r>
            <a:endParaRPr lang="el-GR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100000"/>
              <a:buFont typeface="Wingdings 2" pitchFamily="18" charset="2"/>
              <a:buChar char=""/>
              <a:defRPr/>
            </a:pPr>
            <a:r>
              <a:rPr lang="el-GR" sz="2400" dirty="0" smtClean="0"/>
              <a:t>  έλλειψη πρακτικής εμπειρίας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100000"/>
              <a:buFont typeface="Wingdings 2"/>
              <a:buNone/>
              <a:defRPr/>
            </a:pPr>
            <a:endParaRPr lang="el-GR" dirty="0" smtClean="0">
              <a:solidFill>
                <a:srgbClr val="D9253E"/>
              </a:solidFill>
            </a:endParaRPr>
          </a:p>
          <a:p>
            <a:pPr marL="438912" indent="-320040" fontAlgn="auto">
              <a:spcBef>
                <a:spcPts val="1200"/>
              </a:spcBef>
              <a:spcAft>
                <a:spcPts val="0"/>
              </a:spcAft>
              <a:buFont typeface="Wingdings 2"/>
              <a:buNone/>
              <a:defRPr/>
            </a:pPr>
            <a:endParaRPr/>
          </a:p>
          <a:p>
            <a:pPr marL="441325" indent="-76200" fontAlgn="auto">
              <a:spcBef>
                <a:spcPts val="12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sz="2800" b="1" dirty="0" smtClean="0">
                <a:solidFill>
                  <a:schemeClr val="accent5">
                    <a:lumMod val="75000"/>
                  </a:schemeClr>
                </a:solidFill>
              </a:rPr>
              <a:t>ΔΥΣΚΟΛΙΑ  στην εύρεση</a:t>
            </a: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sz="2800" b="1" dirty="0" smtClean="0">
                <a:solidFill>
                  <a:schemeClr val="accent5">
                    <a:lumMod val="75000"/>
                  </a:schemeClr>
                </a:solidFill>
              </a:rPr>
              <a:t>ικανοποιητικής ΘΕΣΗΣ ΕΡΓΑΣΙΑΣ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6950075" y="3633788"/>
            <a:ext cx="2193925" cy="1447800"/>
          </a:xfrm>
          <a:prstGeom prst="cloudCallout">
            <a:avLst>
              <a:gd name="adj1" fmla="val -64601"/>
              <a:gd name="adj2" fmla="val 63553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4 - Βέλος προς τα κάτω"/>
          <p:cNvSpPr/>
          <p:nvPr/>
        </p:nvSpPr>
        <p:spPr>
          <a:xfrm>
            <a:off x="2000250" y="3633788"/>
            <a:ext cx="500063" cy="50006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satMod val="150000"/>
                  </a:schemeClr>
                </a:solidFill>
              </a:rPr>
              <a:t>Το πρόβλημα :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052" name="Picture 4" descr="C:\Users\user\Documents\EYE mathiteia epal\now what2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21703" y="2000240"/>
            <a:ext cx="4500594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71612"/>
            <a:ext cx="8229600" cy="12510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000" dirty="0" smtClean="0">
                <a:solidFill>
                  <a:schemeClr val="accent5">
                    <a:lumMod val="75000"/>
                  </a:schemeClr>
                </a:solidFill>
              </a:rPr>
              <a:t>Μαθητεία σε επιχείρηση </a:t>
            </a:r>
            <a:br>
              <a:rPr lang="el-GR" sz="4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l-GR" sz="3600" dirty="0" smtClean="0">
                <a:solidFill>
                  <a:schemeClr val="accent5">
                    <a:lumMod val="75000"/>
                  </a:schemeClr>
                </a:solidFill>
              </a:rPr>
              <a:t>με υποτροφία από το Υπουργείο Παιδείας</a:t>
            </a:r>
            <a:endParaRPr lang="en-US" sz="36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" name="Title 6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rIns="4572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l-GR" sz="4500" b="1" dirty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Η λύση :</a:t>
            </a:r>
            <a:endParaRPr lang="en-US" sz="4500" b="1" dirty="0">
              <a:solidFill>
                <a:schemeClr val="accent1">
                  <a:satMod val="1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9 - Δεξιό βέλος"/>
          <p:cNvSpPr/>
          <p:nvPr/>
        </p:nvSpPr>
        <p:spPr>
          <a:xfrm>
            <a:off x="2357438" y="3571875"/>
            <a:ext cx="4000500" cy="78581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11269" name="Picture 3" descr="C:\Users\user\Documents\EYE mathiteia epal\puzzle tex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38" y="4643438"/>
            <a:ext cx="378618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20 - TextBox"/>
          <p:cNvSpPr txBox="1"/>
          <p:nvPr/>
        </p:nvSpPr>
        <p:spPr>
          <a:xfrm>
            <a:off x="6429375" y="3500438"/>
            <a:ext cx="2643188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Εφόδια για μία καλύτερη θέση εργασίας!</a:t>
            </a:r>
            <a:endParaRPr lang="el-GR" sz="28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1271" name="Picture 5" descr="C:\Users\user\Documents\EYE mathiteia epal\now wha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938463"/>
            <a:ext cx="15144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4000" dirty="0" smtClean="0">
                <a:solidFill>
                  <a:schemeClr val="accent1">
                    <a:satMod val="150000"/>
                  </a:schemeClr>
                </a:solidFill>
              </a:rPr>
              <a:t>Το Πρόγραμμα με συντομία… (1)</a:t>
            </a:r>
            <a:endParaRPr lang="en-US" sz="4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Bent Arrow 4"/>
          <p:cNvSpPr/>
          <p:nvPr/>
        </p:nvSpPr>
        <p:spPr>
          <a:xfrm rot="21287902">
            <a:off x="2724150" y="1897063"/>
            <a:ext cx="822325" cy="822325"/>
          </a:xfrm>
          <a:prstGeom prst="ben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292" name="10 - Ομάδα"/>
          <p:cNvGrpSpPr>
            <a:grpSpLocks/>
          </p:cNvGrpSpPr>
          <p:nvPr/>
        </p:nvGrpSpPr>
        <p:grpSpPr bwMode="auto">
          <a:xfrm>
            <a:off x="1008063" y="1728788"/>
            <a:ext cx="1338262" cy="1393825"/>
            <a:chOff x="328589" y="0"/>
            <a:chExt cx="1417447" cy="1394393"/>
          </a:xfrm>
        </p:grpSpPr>
        <p:sp>
          <p:nvSpPr>
            <p:cNvPr id="12" name="11 - Έλλειψη"/>
            <p:cNvSpPr/>
            <p:nvPr/>
          </p:nvSpPr>
          <p:spPr>
            <a:xfrm>
              <a:off x="328589" y="0"/>
              <a:ext cx="1417447" cy="1394393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Έλλειψη 4"/>
            <p:cNvSpPr/>
            <p:nvPr/>
          </p:nvSpPr>
          <p:spPr>
            <a:xfrm>
              <a:off x="471465" y="204204"/>
              <a:ext cx="1209867" cy="9859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16510" rIns="16510" bIns="16510" spcCol="1270" anchor="ctr"/>
            <a:lstStyle/>
            <a:p>
              <a:pPr algn="ctr"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sz="1600" dirty="0">
                  <a:ln w="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a:rPr>
                <a:t>Επιχειρήσεις</a:t>
              </a:r>
              <a:endParaRPr lang="en-US" sz="1300" dirty="0">
                <a:ln w="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a:endParaRPr>
            </a:p>
          </p:txBody>
        </p:sp>
      </p:grpSp>
      <p:sp>
        <p:nvSpPr>
          <p:cNvPr id="12293" name="13 - TextBox"/>
          <p:cNvSpPr txBox="1">
            <a:spLocks noChangeArrowheads="1"/>
          </p:cNvSpPr>
          <p:nvPr/>
        </p:nvSpPr>
        <p:spPr bwMode="auto">
          <a:xfrm>
            <a:off x="3714750" y="1931988"/>
            <a:ext cx="4972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b="1">
                <a:latin typeface="Corbel" pitchFamily="34" charset="0"/>
              </a:rPr>
              <a:t> πρόσκληση και εγγραφή σε μητρώο </a:t>
            </a:r>
          </a:p>
          <a:p>
            <a:pPr>
              <a:buFont typeface="Wingdings" pitchFamily="2" charset="2"/>
              <a:buChar char="ü"/>
            </a:pPr>
            <a:r>
              <a:rPr lang="el-GR" sz="2000" b="1">
                <a:latin typeface="Corbel" pitchFamily="34" charset="0"/>
              </a:rPr>
              <a:t> δήλωση διαθέσιμων θέσεων μαθητείας</a:t>
            </a:r>
          </a:p>
        </p:txBody>
      </p:sp>
      <p:grpSp>
        <p:nvGrpSpPr>
          <p:cNvPr id="12294" name="14 - Ομάδα"/>
          <p:cNvGrpSpPr>
            <a:grpSpLocks/>
          </p:cNvGrpSpPr>
          <p:nvPr/>
        </p:nvGrpSpPr>
        <p:grpSpPr bwMode="auto">
          <a:xfrm>
            <a:off x="1008063" y="5022850"/>
            <a:ext cx="1411287" cy="1273175"/>
            <a:chOff x="6472254" y="0"/>
            <a:chExt cx="1301055" cy="1301055"/>
          </a:xfrm>
        </p:grpSpPr>
        <p:sp>
          <p:nvSpPr>
            <p:cNvPr id="16" name="15 - Έλλειψη"/>
            <p:cNvSpPr/>
            <p:nvPr/>
          </p:nvSpPr>
          <p:spPr>
            <a:xfrm>
              <a:off x="6472254" y="0"/>
              <a:ext cx="1301055" cy="13010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Έλλειψη 4"/>
            <p:cNvSpPr/>
            <p:nvPr/>
          </p:nvSpPr>
          <p:spPr>
            <a:xfrm>
              <a:off x="6556618" y="190535"/>
              <a:ext cx="1110520" cy="9199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050" tIns="19050" rIns="19050" bIns="19050" spcCol="1270" anchor="ctr"/>
            <a:lstStyle/>
            <a:p>
              <a:pPr algn="ctr" defTabSz="666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sz="1600" dirty="0">
                  <a:ln w="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a:rPr>
                <a:t>Απόφοιτοι</a:t>
              </a:r>
              <a:endParaRPr lang="en-US" sz="1500" dirty="0">
                <a:ln w="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a:endParaRPr>
            </a:p>
          </p:txBody>
        </p:sp>
      </p:grpSp>
      <p:sp>
        <p:nvSpPr>
          <p:cNvPr id="18" name="Bent Arrow 4"/>
          <p:cNvSpPr/>
          <p:nvPr/>
        </p:nvSpPr>
        <p:spPr>
          <a:xfrm rot="339076">
            <a:off x="2776538" y="5064125"/>
            <a:ext cx="744537" cy="852488"/>
          </a:xfrm>
          <a:prstGeom prst="ben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296" name="18 - TextBox"/>
          <p:cNvSpPr txBox="1">
            <a:spLocks noChangeArrowheads="1"/>
          </p:cNvSpPr>
          <p:nvPr/>
        </p:nvSpPr>
        <p:spPr bwMode="auto">
          <a:xfrm>
            <a:off x="3743325" y="4665663"/>
            <a:ext cx="51435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>
              <a:buFont typeface="Wingdings" pitchFamily="2" charset="2"/>
              <a:buChar char="ü"/>
            </a:pPr>
            <a:r>
              <a:rPr lang="el-GR" sz="2000" b="1">
                <a:latin typeface="Corbel" pitchFamily="34" charset="0"/>
              </a:rPr>
              <a:t>πρόσκληση συμμετοχής και προώθηση προγράμματος</a:t>
            </a:r>
          </a:p>
          <a:p>
            <a:pPr marL="271463" indent="-271463">
              <a:buFont typeface="Wingdings" pitchFamily="2" charset="2"/>
              <a:buChar char="ü"/>
            </a:pPr>
            <a:r>
              <a:rPr lang="el-GR" sz="2000" b="1">
                <a:latin typeface="Corbel" pitchFamily="34" charset="0"/>
              </a:rPr>
              <a:t>επιλογή από διαθέσιμες θέσεις μαθητείας</a:t>
            </a:r>
          </a:p>
          <a:p>
            <a:pPr marL="271463" indent="-271463">
              <a:buFont typeface="Wingdings" pitchFamily="2" charset="2"/>
              <a:buChar char="ü"/>
            </a:pPr>
            <a:r>
              <a:rPr lang="el-GR" sz="2000" b="1">
                <a:latin typeface="Corbel" pitchFamily="34" charset="0"/>
              </a:rPr>
              <a:t>κατάθεση δικαιολογητικών σε ΕΠΑΛ/ΕΠΑΣ </a:t>
            </a:r>
          </a:p>
        </p:txBody>
      </p:sp>
      <p:sp>
        <p:nvSpPr>
          <p:cNvPr id="22" name="Έλλειψη 4"/>
          <p:cNvSpPr/>
          <p:nvPr/>
        </p:nvSpPr>
        <p:spPr>
          <a:xfrm>
            <a:off x="798212" y="3563573"/>
            <a:ext cx="1547897" cy="110168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6510" tIns="16510" rIns="16510" bIns="16510" spcCol="1270" anchor="ctr"/>
          <a:lstStyle/>
          <a:p>
            <a:pPr algn="ctr" defTabSz="5778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sz="1600" dirty="0">
                <a:ln w="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a:rPr>
              <a:t>ΔΙΑΧΕΙΡΙΣΤΗΣ ΣΥΣΤΗΜΑΤΟΣ </a:t>
            </a:r>
          </a:p>
          <a:p>
            <a:pPr algn="ctr" defTabSz="5778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sz="1600" dirty="0">
                <a:ln w="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a:rPr>
              <a:t>(</a:t>
            </a:r>
            <a:r>
              <a:rPr lang="el-GR" sz="1200" dirty="0">
                <a:ln w="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a:rPr>
              <a:t>*Ι ΤΥΕ ΔΙΟΦΑΝΤΟΣ)</a:t>
            </a:r>
            <a:endParaRPr lang="en-US" sz="1200" dirty="0">
              <a:ln w="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a:endParaRPr>
          </a:p>
        </p:txBody>
      </p:sp>
      <p:sp>
        <p:nvSpPr>
          <p:cNvPr id="23" name="Bent Arrow 4"/>
          <p:cNvSpPr/>
          <p:nvPr/>
        </p:nvSpPr>
        <p:spPr>
          <a:xfrm>
            <a:off x="2832100" y="3732213"/>
            <a:ext cx="911225" cy="749300"/>
          </a:xfrm>
          <a:prstGeom prst="bentArrow">
            <a:avLst/>
          </a:prstGeom>
          <a:solidFill>
            <a:schemeClr val="bg2">
              <a:lumMod val="2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23 - TextBox"/>
          <p:cNvSpPr txBox="1"/>
          <p:nvPr/>
        </p:nvSpPr>
        <p:spPr>
          <a:xfrm>
            <a:off x="3914775" y="3465513"/>
            <a:ext cx="4972050" cy="1016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b="1" dirty="0">
                <a:latin typeface="+mn-lt"/>
              </a:rPr>
              <a:t>έλεγχος στοιχείων επιχειρήσεων</a:t>
            </a:r>
          </a:p>
          <a:p>
            <a:pPr marL="185738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b="1" dirty="0">
                <a:latin typeface="+mn-lt"/>
              </a:rPr>
              <a:t> κατάρτιση πίνακα διαθέσιμων θέσεων μαθητείας (ανά ειδικότητα)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400" dirty="0" smtClean="0">
                <a:solidFill>
                  <a:schemeClr val="accent1">
                    <a:satMod val="150000"/>
                  </a:schemeClr>
                </a:solidFill>
              </a:rPr>
              <a:t>Το Πρόγραμμα με συντομία … (2)</a:t>
            </a:r>
            <a:endParaRPr lang="en-US" sz="3100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8229600" cy="4868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Bent Arrow 4"/>
          <p:cNvSpPr/>
          <p:nvPr/>
        </p:nvSpPr>
        <p:spPr>
          <a:xfrm rot="5400000">
            <a:off x="2540794" y="2299494"/>
            <a:ext cx="822325" cy="823913"/>
          </a:xfrm>
          <a:prstGeom prst="ben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Bent Arrow 5"/>
          <p:cNvSpPr/>
          <p:nvPr/>
        </p:nvSpPr>
        <p:spPr>
          <a:xfrm rot="16200000">
            <a:off x="5647782" y="2299586"/>
            <a:ext cx="822962" cy="822962"/>
          </a:xfrm>
          <a:prstGeom prst="bentArrow">
            <a:avLst/>
          </a:prstGeom>
          <a:ln/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Down Arrow 7"/>
          <p:cNvSpPr/>
          <p:nvPr/>
        </p:nvSpPr>
        <p:spPr>
          <a:xfrm>
            <a:off x="4210050" y="5572125"/>
            <a:ext cx="723900" cy="361950"/>
          </a:xfrm>
          <a:prstGeom prst="down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TextBox 8"/>
          <p:cNvSpPr txBox="1"/>
          <p:nvPr/>
        </p:nvSpPr>
        <p:spPr>
          <a:xfrm>
            <a:off x="857250" y="6070600"/>
            <a:ext cx="7429500" cy="43021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200" b="1" dirty="0">
                <a:solidFill>
                  <a:srgbClr val="D9253E"/>
                </a:solidFill>
              </a:rPr>
              <a:t>Τελική Επιλογή ΜΑΘΗΤΕΥΟΜΕΝΟΥ από την ΕΠΙΧΕΙΡΗΣΗ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satMod val="150000"/>
                  </a:schemeClr>
                </a:solidFill>
              </a:rPr>
              <a:t>Πιο αναλυτικά...                          (1)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satMod val="150000"/>
                  </a:schemeClr>
                </a:solidFill>
              </a:rPr>
              <a:t>Πιο αναλυτικά...                          (2)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satMod val="150000"/>
                  </a:schemeClr>
                </a:solidFill>
              </a:rPr>
              <a:t>Πιο αναλυτικά...                          (3)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Content Placeholder 3">
            <a:hlinkClick r:id="" action="ppaction://noaction" highlightClick="1"/>
          </p:cNvPr>
          <p:cNvGraphicFramePr>
            <a:graphicFrameLocks noGrp="1"/>
          </p:cNvGraphicFramePr>
          <p:nvPr>
            <p:ph idx="1"/>
          </p:nvPr>
        </p:nvGraphicFramePr>
        <p:xfrm>
          <a:off x="457200" y="2143116"/>
          <a:ext cx="822960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po">
    <a:dk1>
      <a:sysClr val="windowText" lastClr="000000"/>
    </a:dk1>
    <a:lt1>
      <a:sysClr val="window" lastClr="FFFFFF"/>
    </a:lt1>
    <a:dk2>
      <a:srgbClr val="263B86"/>
    </a:dk2>
    <a:lt2>
      <a:srgbClr val="76B6F2"/>
    </a:lt2>
    <a:accent1>
      <a:srgbClr val="FBC01E"/>
    </a:accent1>
    <a:accent2>
      <a:srgbClr val="EFE1A2"/>
    </a:accent2>
    <a:accent3>
      <a:srgbClr val="FA8716"/>
    </a:accent3>
    <a:accent4>
      <a:srgbClr val="BE0204"/>
    </a:accent4>
    <a:accent5>
      <a:srgbClr val="640F10"/>
    </a:accent5>
    <a:accent6>
      <a:srgbClr val="7E13E3"/>
    </a:accent6>
    <a:hlink>
      <a:srgbClr val="D2D200"/>
    </a:hlink>
    <a:folHlink>
      <a:srgbClr val="D0B9F8"/>
    </a:folHlink>
  </a:clrScheme>
</a:themeOverride>
</file>

<file path=ppt/theme/themeOverride2.xml><?xml version="1.0" encoding="utf-8"?>
<a:themeOverride xmlns:a="http://schemas.openxmlformats.org/drawingml/2006/main">
  <a:clrScheme name="Expo">
    <a:dk1>
      <a:sysClr val="windowText" lastClr="000000"/>
    </a:dk1>
    <a:lt1>
      <a:sysClr val="window" lastClr="FFFFFF"/>
    </a:lt1>
    <a:dk2>
      <a:srgbClr val="263B86"/>
    </a:dk2>
    <a:lt2>
      <a:srgbClr val="76B6F2"/>
    </a:lt2>
    <a:accent1>
      <a:srgbClr val="FBC01E"/>
    </a:accent1>
    <a:accent2>
      <a:srgbClr val="EFE1A2"/>
    </a:accent2>
    <a:accent3>
      <a:srgbClr val="FA8716"/>
    </a:accent3>
    <a:accent4>
      <a:srgbClr val="BE0204"/>
    </a:accent4>
    <a:accent5>
      <a:srgbClr val="640F10"/>
    </a:accent5>
    <a:accent6>
      <a:srgbClr val="7E13E3"/>
    </a:accent6>
    <a:hlink>
      <a:srgbClr val="D2D200"/>
    </a:hlink>
    <a:folHlink>
      <a:srgbClr val="D0B9F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687</TotalTime>
  <Words>670</Words>
  <Application>Microsoft Macintosh PowerPoint</Application>
  <PresentationFormat>Προβολή στην οθόνη (4:3)</PresentationFormat>
  <Paragraphs>124</Paragraphs>
  <Slides>15</Slides>
  <Notes>12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2" baseType="lpstr">
      <vt:lpstr>Corbel</vt:lpstr>
      <vt:lpstr>Arial</vt:lpstr>
      <vt:lpstr>Wingdings 2</vt:lpstr>
      <vt:lpstr>Wingdings</vt:lpstr>
      <vt:lpstr>Wingdings 3</vt:lpstr>
      <vt:lpstr>Calibri</vt:lpstr>
      <vt:lpstr>Module</vt:lpstr>
      <vt:lpstr>Πρόγραμμα Μαθητείας Αποφοίτων Τεχνικής Εκπαίδευσης</vt:lpstr>
      <vt:lpstr>Το πρόβλημα :</vt:lpstr>
      <vt:lpstr>Το πρόβλημα : </vt:lpstr>
      <vt:lpstr>Μαθητεία σε επιχείρηση  με υποτροφία από το Υπουργείο Παιδείας</vt:lpstr>
      <vt:lpstr>Το Πρόγραμμα με συντομία… (1)</vt:lpstr>
      <vt:lpstr>Το Πρόγραμμα με συντομία … (2)</vt:lpstr>
      <vt:lpstr>Πιο αναλυτικά...                          (1)</vt:lpstr>
      <vt:lpstr>Πιο αναλυτικά...                          (2)</vt:lpstr>
      <vt:lpstr>Πιο αναλυτικά...                          (3)</vt:lpstr>
      <vt:lpstr>Η πιστοποίηση στοιχείων</vt:lpstr>
      <vt:lpstr>Επιλογή μαθητευομένου –  Έναρξη μαθητείας</vt:lpstr>
      <vt:lpstr>Μαθητεία με υποτροφία</vt:lpstr>
      <vt:lpstr>Υποτροφία...</vt:lpstr>
      <vt:lpstr>Αξιολόγηση προγράμματος</vt:lpstr>
      <vt:lpstr>Επιγραμματικά τα Βασικά Στοιχεία του έργου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Πρόγραμμα Μαθητείας Αποφοίτων Δημοσίων ΕΠΑΛ-ΕΠΑΣ</dc:title>
  <dc:creator>Dimitra Pergamalis</dc:creator>
  <cp:lastModifiedBy>ΣΑΒΒΑΣ ΚΑΖΑΝΤΖΙΔΗΣ</cp:lastModifiedBy>
  <cp:revision>88</cp:revision>
  <dcterms:created xsi:type="dcterms:W3CDTF">2012-01-23T08:10:35Z</dcterms:created>
  <dcterms:modified xsi:type="dcterms:W3CDTF">2013-12-14T15:19:17Z</dcterms:modified>
</cp:coreProperties>
</file>